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oleObject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1501" r:id="rId2"/>
    <p:sldId id="1538" r:id="rId3"/>
    <p:sldId id="1443" r:id="rId4"/>
    <p:sldId id="1444" r:id="rId5"/>
    <p:sldId id="1445" r:id="rId6"/>
    <p:sldId id="1446" r:id="rId7"/>
    <p:sldId id="1502" r:id="rId8"/>
    <p:sldId id="1503" r:id="rId9"/>
    <p:sldId id="1505" r:id="rId10"/>
    <p:sldId id="1504" r:id="rId11"/>
    <p:sldId id="1539" r:id="rId12"/>
    <p:sldId id="1451" r:id="rId13"/>
    <p:sldId id="1452" r:id="rId14"/>
    <p:sldId id="1453" r:id="rId15"/>
    <p:sldId id="1454" r:id="rId16"/>
    <p:sldId id="1532" r:id="rId17"/>
    <p:sldId id="1533" r:id="rId18"/>
    <p:sldId id="1534" r:id="rId19"/>
    <p:sldId id="1513" r:id="rId20"/>
    <p:sldId id="1514" r:id="rId21"/>
    <p:sldId id="1515" r:id="rId22"/>
    <p:sldId id="1516" r:id="rId23"/>
    <p:sldId id="1541" r:id="rId24"/>
    <p:sldId id="1542" r:id="rId25"/>
    <p:sldId id="1543" r:id="rId26"/>
    <p:sldId id="1535" r:id="rId27"/>
    <p:sldId id="1546" r:id="rId28"/>
    <p:sldId id="1506" r:id="rId29"/>
    <p:sldId id="1508" r:id="rId30"/>
    <p:sldId id="1511" r:id="rId31"/>
    <p:sldId id="1509" r:id="rId32"/>
    <p:sldId id="1523" r:id="rId33"/>
    <p:sldId id="1524" r:id="rId34"/>
    <p:sldId id="1551" r:id="rId35"/>
    <p:sldId id="1547" r:id="rId36"/>
    <p:sldId id="1537" r:id="rId37"/>
    <p:sldId id="1458" r:id="rId38"/>
    <p:sldId id="1526" r:id="rId39"/>
    <p:sldId id="1527" r:id="rId40"/>
    <p:sldId id="1528" r:id="rId41"/>
    <p:sldId id="1552" r:id="rId42"/>
    <p:sldId id="1459" r:id="rId43"/>
    <p:sldId id="1460" r:id="rId44"/>
    <p:sldId id="1461" r:id="rId45"/>
    <p:sldId id="1462" r:id="rId46"/>
    <p:sldId id="1463" r:id="rId47"/>
    <p:sldId id="1464" r:id="rId48"/>
    <p:sldId id="1465" r:id="rId49"/>
    <p:sldId id="1466" r:id="rId50"/>
    <p:sldId id="1467" r:id="rId51"/>
    <p:sldId id="1468" r:id="rId52"/>
    <p:sldId id="1469" r:id="rId53"/>
    <p:sldId id="1550" r:id="rId54"/>
    <p:sldId id="1548" r:id="rId55"/>
    <p:sldId id="1471" r:id="rId56"/>
    <p:sldId id="1473" r:id="rId57"/>
    <p:sldId id="1474" r:id="rId58"/>
    <p:sldId id="1475" r:id="rId59"/>
    <p:sldId id="1476" r:id="rId60"/>
    <p:sldId id="1477" r:id="rId61"/>
    <p:sldId id="1478" r:id="rId62"/>
    <p:sldId id="1479" r:id="rId63"/>
    <p:sldId id="1480" r:id="rId64"/>
    <p:sldId id="1481" r:id="rId65"/>
    <p:sldId id="1482" r:id="rId66"/>
    <p:sldId id="1483" r:id="rId67"/>
    <p:sldId id="1484" r:id="rId68"/>
    <p:sldId id="1549" r:id="rId69"/>
    <p:sldId id="1525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48" autoAdjust="0"/>
    <p:restoredTop sz="75202" autoAdjust="0"/>
  </p:normalViewPr>
  <p:slideViewPr>
    <p:cSldViewPr>
      <p:cViewPr varScale="1">
        <p:scale>
          <a:sx n="92" d="100"/>
          <a:sy n="92" d="100"/>
        </p:scale>
        <p:origin x="184" y="3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2.bin"/><Relationship Id="rId6" Type="http://schemas.openxmlformats.org/officeDocument/2006/relationships/image" Target="../media/image11.w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0.wmf"/><Relationship Id="rId5" Type="http://schemas.openxmlformats.org/officeDocument/2006/relationships/oleObject" Target="../embeddings/oleObject4.bin"/><Relationship Id="rId6" Type="http://schemas.openxmlformats.org/officeDocument/2006/relationships/image" Target="../media/image11.w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3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.jpe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7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: Analyzing Relational Data (3/3)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14,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264183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42827290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8183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Originally developed by Facebook, now an Apache project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430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a DDL with numerous language bindings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811958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Compact binary encoding of typed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structs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Fields can be marked as optional or required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Compiler automatically generates code for manipulating messages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954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Provides RPC mechanisms for service definitions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617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Don’t like Thrift? Alternatives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include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protobufs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and Avro</a:t>
            </a:r>
          </a:p>
        </p:txBody>
      </p:sp>
    </p:spTree>
    <p:extLst>
      <p:ext uri="{BB962C8B-B14F-4D97-AF65-F5344CB8AC3E}">
        <p14:creationId xmlns:p14="http://schemas.microsoft.com/office/powerpoint/2010/main" val="131967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pache_Thrift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195754"/>
            <a:ext cx="3048000" cy="5509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214" y="2209800"/>
            <a:ext cx="3878586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Tweet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i32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string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userName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3: required string text;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4: optional Location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loc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Location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1: required double latitude;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2: required double longitude;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Thrift</a:t>
            </a:r>
          </a:p>
        </p:txBody>
      </p:sp>
    </p:spTree>
    <p:extLst>
      <p:ext uri="{BB962C8B-B14F-4D97-AF65-F5344CB8AC3E}">
        <p14:creationId xmlns:p14="http://schemas.microsoft.com/office/powerpoint/2010/main" val="240149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438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319295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XML or JSON?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653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REST?</a:t>
            </a:r>
          </a:p>
        </p:txBody>
      </p:sp>
    </p:spTree>
    <p:extLst>
      <p:ext uri="{BB962C8B-B14F-4D97-AF65-F5344CB8AC3E}">
        <p14:creationId xmlns:p14="http://schemas.microsoft.com/office/powerpoint/2010/main" val="30738660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90600" y="2133600"/>
            <a:ext cx="3657600" cy="138499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Logical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0600" y="3657600"/>
            <a:ext cx="3657600" cy="1384995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Physical</a:t>
            </a:r>
          </a:p>
          <a:p>
            <a:pPr algn="ctr"/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00600" y="3886200"/>
            <a:ext cx="4038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How bytes are actually represented in storage…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4953000" y="2057400"/>
            <a:ext cx="2590800" cy="1447800"/>
            <a:chOff x="3124200" y="1752600"/>
            <a:chExt cx="2590800" cy="1447800"/>
          </a:xfrm>
        </p:grpSpPr>
        <p:sp>
          <p:nvSpPr>
            <p:cNvPr id="8" name="Rectangle 7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ounded Rectangle 10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Oval 11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6" name="Rounded Rectangle 15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7" name="Oval 16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1" name="Rounded Rectangle 20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2" name="Oval 21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27663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581400" y="17526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17526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800600" y="17526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334000" y="1752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81400" y="2286000"/>
            <a:ext cx="685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22860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3400" y="2286000"/>
            <a:ext cx="3810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00600" y="22860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334000" y="228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81400" y="2819400"/>
            <a:ext cx="6858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4200" y="28194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28194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4800600" y="28194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81400" y="3352800"/>
            <a:ext cx="685800" cy="381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24200" y="335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3352800"/>
            <a:ext cx="3810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800600" y="33528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334000" y="3352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" y="4186535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54102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</p:spTree>
    <p:extLst>
      <p:ext uri="{BB962C8B-B14F-4D97-AF65-F5344CB8AC3E}">
        <p14:creationId xmlns:p14="http://schemas.microsoft.com/office/powerpoint/2010/main" val="26137445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Row stores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Easier to modify a record: in-place updates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Might read unnecessary data when processing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Column stores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Only read necessary data when processing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writes require multiple operations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Tuple updates are complex</a:t>
            </a:r>
          </a:p>
        </p:txBody>
      </p:sp>
    </p:spTree>
    <p:extLst>
      <p:ext uri="{BB962C8B-B14F-4D97-AF65-F5344CB8AC3E}">
        <p14:creationId xmlns:p14="http://schemas.microsoft.com/office/powerpoint/2010/main" val="20440104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Down Arrow 33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Down Arrow 34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43300" y="565744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543300" y="609659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analysts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Down Arrow 11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an 13"/>
          <p:cNvSpPr/>
          <p:nvPr/>
        </p:nvSpPr>
        <p:spPr bwMode="auto">
          <a:xfrm>
            <a:off x="3543300" y="44196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43300" y="4731603"/>
            <a:ext cx="2057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OLAP Data </a:t>
            </a:r>
            <a:b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19" name="Can 1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" name="Rectangle 16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26" name="Rectangle 25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29" name="Can 28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32" name="Can 3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1637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536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 rot="21430914">
            <a:off x="1615952" y="5569096"/>
            <a:ext cx="434345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This compresses better with </a:t>
            </a:r>
            <a:b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off-the-shelf tools, e.g., </a:t>
            </a:r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gzip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.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6136386" y="5767813"/>
            <a:ext cx="111941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0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155146987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75632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762000" y="3405613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762000" y="4472413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657063" y="5877580"/>
            <a:ext cx="80297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Additional opportunities for smarter compression…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124200" y="1295400"/>
            <a:ext cx="2590800" cy="1981200"/>
            <a:chOff x="3124200" y="1752600"/>
            <a:chExt cx="2590800" cy="1981200"/>
          </a:xfrm>
        </p:grpSpPr>
        <p:sp>
          <p:nvSpPr>
            <p:cNvPr id="72" name="Rectangle 71"/>
            <p:cNvSpPr/>
            <p:nvPr/>
          </p:nvSpPr>
          <p:spPr>
            <a:xfrm>
              <a:off x="3581400" y="1752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3124200" y="17526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1</a:t>
              </a: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4343400" y="1752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7" name="Rounded Rectangle 76"/>
            <p:cNvSpPr/>
            <p:nvPr/>
          </p:nvSpPr>
          <p:spPr bwMode="auto">
            <a:xfrm>
              <a:off x="4800600" y="1752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Oval 84"/>
            <p:cNvSpPr/>
            <p:nvPr/>
          </p:nvSpPr>
          <p:spPr bwMode="auto">
            <a:xfrm>
              <a:off x="5334000" y="1752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3581400" y="2286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7" name="TextBox 86"/>
            <p:cNvSpPr txBox="1"/>
            <p:nvPr/>
          </p:nvSpPr>
          <p:spPr>
            <a:xfrm>
              <a:off x="3124200" y="22860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2</a:t>
              </a: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4343400" y="22860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Rounded Rectangle 88"/>
            <p:cNvSpPr/>
            <p:nvPr/>
          </p:nvSpPr>
          <p:spPr bwMode="auto">
            <a:xfrm>
              <a:off x="4800600" y="22860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Oval 89"/>
            <p:cNvSpPr/>
            <p:nvPr/>
          </p:nvSpPr>
          <p:spPr bwMode="auto">
            <a:xfrm>
              <a:off x="5334000" y="22860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3581400" y="2819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3124200" y="28194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3</a:t>
              </a: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4343400" y="2819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4" name="Rounded Rectangle 93"/>
            <p:cNvSpPr/>
            <p:nvPr/>
          </p:nvSpPr>
          <p:spPr bwMode="auto">
            <a:xfrm>
              <a:off x="4800600" y="2819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Oval 94"/>
            <p:cNvSpPr/>
            <p:nvPr/>
          </p:nvSpPr>
          <p:spPr bwMode="auto">
            <a:xfrm>
              <a:off x="5334000" y="2819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3581400" y="33528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3124200" y="3352800"/>
              <a:ext cx="4074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b="0" kern="0" dirty="0" smtClean="0">
                  <a:solidFill>
                    <a:schemeClr val="bg1"/>
                  </a:solidFill>
                  <a:latin typeface="+mn-lt"/>
                </a:rPr>
                <a:t>R</a:t>
              </a:r>
              <a:r>
                <a:rPr lang="en-US" b="0" kern="0" baseline="-25000" dirty="0" smtClean="0">
                  <a:solidFill>
                    <a:schemeClr val="bg1"/>
                  </a:solidFill>
                  <a:latin typeface="+mn-lt"/>
                </a:rPr>
                <a:t>4</a:t>
              </a: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4343400" y="33528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9" name="Rounded Rectangle 98"/>
            <p:cNvSpPr/>
            <p:nvPr/>
          </p:nvSpPr>
          <p:spPr bwMode="auto">
            <a:xfrm>
              <a:off x="4800600" y="33528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00" name="Oval 99"/>
            <p:cNvSpPr/>
            <p:nvPr/>
          </p:nvSpPr>
          <p:spPr bwMode="auto">
            <a:xfrm>
              <a:off x="5334000" y="33528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7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Row vs. Column Stores: Compression</a:t>
            </a:r>
          </a:p>
        </p:txBody>
      </p:sp>
    </p:spTree>
    <p:extLst>
      <p:ext uri="{BB962C8B-B14F-4D97-AF65-F5344CB8AC3E}">
        <p14:creationId xmlns:p14="http://schemas.microsoft.com/office/powerpoint/2010/main" val="402611426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4698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Run-length encoding example: 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879157" y="31242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1564957" y="3048000"/>
            <a:ext cx="5301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is a foreign key, relatively small cardinality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726757" y="3810000"/>
            <a:ext cx="1335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 reality: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879157" y="4343400"/>
            <a:ext cx="7350443" cy="461665"/>
            <a:chOff x="879157" y="4343400"/>
            <a:chExt cx="7350443" cy="461665"/>
          </a:xfrm>
        </p:grpSpPr>
        <p:sp>
          <p:nvSpPr>
            <p:cNvPr id="102" name="Rectangle 101"/>
            <p:cNvSpPr/>
            <p:nvPr/>
          </p:nvSpPr>
          <p:spPr>
            <a:xfrm>
              <a:off x="879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1564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2250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2936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3081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9939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56797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3655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7051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3622357" y="4419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7737157" y="4343400"/>
              <a:ext cx="4924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726757" y="5105400"/>
            <a:ext cx="11688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Encode: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879157" y="5638800"/>
            <a:ext cx="4390930" cy="461665"/>
            <a:chOff x="879157" y="5638800"/>
            <a:chExt cx="4390930" cy="461665"/>
          </a:xfrm>
        </p:grpSpPr>
        <p:sp>
          <p:nvSpPr>
            <p:cNvPr id="116" name="Rectangle 115"/>
            <p:cNvSpPr/>
            <p:nvPr/>
          </p:nvSpPr>
          <p:spPr>
            <a:xfrm>
              <a:off x="879157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3124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38100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1981200" y="57150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1600200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2709446" y="5638800"/>
              <a:ext cx="33855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  <p:sp>
          <p:nvSpPr>
            <p:cNvPr id="129" name="TextBox 128"/>
            <p:cNvSpPr txBox="1"/>
            <p:nvPr/>
          </p:nvSpPr>
          <p:spPr>
            <a:xfrm>
              <a:off x="4538246" y="5638800"/>
              <a:ext cx="73184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 …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30" name="TextBox 129"/>
          <p:cNvSpPr txBox="1"/>
          <p:nvPr/>
        </p:nvSpPr>
        <p:spPr>
          <a:xfrm>
            <a:off x="4793693" y="3352800"/>
            <a:ext cx="29025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(even better,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boolean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RLE</a:t>
            </a:r>
          </a:p>
        </p:txBody>
      </p:sp>
    </p:spTree>
    <p:extLst>
      <p:ext uri="{BB962C8B-B14F-4D97-AF65-F5344CB8AC3E}">
        <p14:creationId xmlns:p14="http://schemas.microsoft.com/office/powerpoint/2010/main" val="37058759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70" grpId="0" animBg="1"/>
      <p:bldP spid="101" grpId="0"/>
      <p:bldP spid="103" grpId="0"/>
      <p:bldP spid="117" grpId="0"/>
      <p:bldP spid="130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62000" y="11430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463159" y="2438400"/>
            <a:ext cx="59094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000000"/>
                </a:solidFill>
                <a:latin typeface="Gill Sans"/>
                <a:cs typeface="Gill Sans"/>
              </a:rPr>
              <a:t>Say you’re coding a bunch of integers…</a:t>
            </a:r>
            <a:endParaRPr lang="en-US" sz="2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Columns Stores: Integer Coding</a:t>
            </a:r>
          </a:p>
        </p:txBody>
      </p:sp>
    </p:spTree>
    <p:extLst>
      <p:ext uri="{BB962C8B-B14F-4D97-AF65-F5344CB8AC3E}">
        <p14:creationId xmlns:p14="http://schemas.microsoft.com/office/powerpoint/2010/main" val="169044095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roup 58"/>
          <p:cNvGrpSpPr/>
          <p:nvPr/>
        </p:nvGrpSpPr>
        <p:grpSpPr>
          <a:xfrm>
            <a:off x="2133600" y="3048000"/>
            <a:ext cx="1828800" cy="228600"/>
            <a:chOff x="1295400" y="2362200"/>
            <a:chExt cx="1828800" cy="228600"/>
          </a:xfrm>
        </p:grpSpPr>
        <p:sp>
          <p:nvSpPr>
            <p:cNvPr id="6" name="Rectangle 5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" name="Rectangle 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2133600" y="3505200"/>
            <a:ext cx="1828800" cy="228600"/>
            <a:chOff x="1295400" y="2362200"/>
            <a:chExt cx="1828800" cy="228600"/>
          </a:xfrm>
        </p:grpSpPr>
        <p:sp>
          <p:nvSpPr>
            <p:cNvPr id="61" name="Rectangle 60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4191000" y="3505200"/>
            <a:ext cx="1828800" cy="228600"/>
            <a:chOff x="1295400" y="2362200"/>
            <a:chExt cx="1828800" cy="228600"/>
          </a:xfrm>
        </p:grpSpPr>
        <p:sp>
          <p:nvSpPr>
            <p:cNvPr id="70" name="Rectangle 69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1" name="Rectangle 70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2" name="Rectangle 71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3" name="Rectangle 72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4" name="Rectangle 73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2133600" y="3962400"/>
            <a:ext cx="1828800" cy="228600"/>
            <a:chOff x="1295400" y="2362200"/>
            <a:chExt cx="1828800" cy="228600"/>
          </a:xfrm>
        </p:grpSpPr>
        <p:sp>
          <p:nvSpPr>
            <p:cNvPr id="79" name="Rectangle 78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87" name="Group 86"/>
          <p:cNvGrpSpPr/>
          <p:nvPr/>
        </p:nvGrpSpPr>
        <p:grpSpPr>
          <a:xfrm>
            <a:off x="4191000" y="3962400"/>
            <a:ext cx="1828800" cy="228600"/>
            <a:chOff x="1295400" y="2362200"/>
            <a:chExt cx="1828800" cy="228600"/>
          </a:xfrm>
        </p:grpSpPr>
        <p:sp>
          <p:nvSpPr>
            <p:cNvPr id="88" name="Rectangle 87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6324600" y="3962400"/>
            <a:ext cx="1828800" cy="228600"/>
            <a:chOff x="1295400" y="2362200"/>
            <a:chExt cx="1828800" cy="228600"/>
          </a:xfrm>
        </p:grpSpPr>
        <p:sp>
          <p:nvSpPr>
            <p:cNvPr id="97" name="Rectangle 96"/>
            <p:cNvSpPr/>
            <p:nvPr/>
          </p:nvSpPr>
          <p:spPr bwMode="ltGray">
            <a:xfrm>
              <a:off x="1524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1752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19812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22098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2438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26670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28956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1295400" y="2362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4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105" name="TextBox 104"/>
          <p:cNvSpPr txBox="1"/>
          <p:nvPr/>
        </p:nvSpPr>
        <p:spPr>
          <a:xfrm>
            <a:off x="1371600" y="2971800"/>
            <a:ext cx="6391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7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1295400" y="34290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14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295400" y="3886200"/>
            <a:ext cx="741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21 bits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VByte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0" y="5100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Works okay, easy to implement…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0" y="1501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idea: use only as many bytes as needed</a:t>
            </a:r>
          </a:p>
        </p:txBody>
      </p:sp>
      <p:sp>
        <p:nvSpPr>
          <p:cNvPr id="112" name="TextBox 111"/>
          <p:cNvSpPr txBox="1"/>
          <p:nvPr/>
        </p:nvSpPr>
        <p:spPr>
          <a:xfrm>
            <a:off x="0" y="1882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reserve one bit per byte as the “continuation bit”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remaining bits for encoding value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3" name="TextBox 112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4" name="TextBox 113"/>
          <p:cNvSpPr txBox="1"/>
          <p:nvPr/>
        </p:nvSpPr>
        <p:spPr>
          <a:xfrm rot="20989502">
            <a:off x="1241908" y="687779"/>
            <a:ext cx="915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(week 4)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7844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/>
      <p:bldP spid="11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375644" y="1828800"/>
            <a:ext cx="6311156" cy="609600"/>
            <a:chOff x="2375644" y="1676400"/>
            <a:chExt cx="6311156" cy="609600"/>
          </a:xfrm>
        </p:grpSpPr>
        <p:sp>
          <p:nvSpPr>
            <p:cNvPr id="5" name="Rectangle 4"/>
            <p:cNvSpPr/>
            <p:nvPr/>
          </p:nvSpPr>
          <p:spPr bwMode="ltGray">
            <a:xfrm>
              <a:off x="2375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2680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985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290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594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899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4204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509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814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511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5423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5728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60332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6338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ltGray">
            <a:xfrm>
              <a:off x="2375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ltGray">
            <a:xfrm>
              <a:off x="2680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2985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3290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3594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3899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4204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ltGray">
            <a:xfrm>
              <a:off x="4509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4814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51188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54236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57284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60332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6338044" y="2057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1" name="TextBox 170"/>
            <p:cNvSpPr txBox="1"/>
            <p:nvPr/>
          </p:nvSpPr>
          <p:spPr>
            <a:xfrm>
              <a:off x="6719044" y="167640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28 1-bit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375644" y="2571690"/>
            <a:ext cx="6311156" cy="628710"/>
            <a:chOff x="2375644" y="2419290"/>
            <a:chExt cx="6311156" cy="628710"/>
          </a:xfrm>
        </p:grpSpPr>
        <p:sp>
          <p:nvSpPr>
            <p:cNvPr id="49" name="Rectangle 48"/>
            <p:cNvSpPr/>
            <p:nvPr/>
          </p:nvSpPr>
          <p:spPr bwMode="ltGray">
            <a:xfrm>
              <a:off x="2375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2604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2909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137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3442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3671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3975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204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509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4737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042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2712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57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580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375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604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909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3137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442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671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975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42044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509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7378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5042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52712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55760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804644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2" name="TextBox 171"/>
            <p:cNvSpPr txBox="1"/>
            <p:nvPr/>
          </p:nvSpPr>
          <p:spPr>
            <a:xfrm>
              <a:off x="6719044" y="2419290"/>
              <a:ext cx="196775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14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2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375644" y="3333690"/>
            <a:ext cx="6182916" cy="628710"/>
            <a:chOff x="2375644" y="3181290"/>
            <a:chExt cx="6182916" cy="628710"/>
          </a:xfrm>
        </p:grpSpPr>
        <p:sp>
          <p:nvSpPr>
            <p:cNvPr id="91" name="Rectangle 90"/>
            <p:cNvSpPr/>
            <p:nvPr/>
          </p:nvSpPr>
          <p:spPr bwMode="ltGray">
            <a:xfrm>
              <a:off x="2375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2604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2832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3137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3366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3594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3899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4128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4356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4661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4890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511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5423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4" name="Rectangle 103"/>
            <p:cNvSpPr/>
            <p:nvPr/>
          </p:nvSpPr>
          <p:spPr bwMode="ltGray">
            <a:xfrm>
              <a:off x="56522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5" name="Rectangle 104"/>
            <p:cNvSpPr/>
            <p:nvPr/>
          </p:nvSpPr>
          <p:spPr bwMode="ltGray">
            <a:xfrm>
              <a:off x="5880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2" name="Rectangle 111"/>
            <p:cNvSpPr/>
            <p:nvPr/>
          </p:nvSpPr>
          <p:spPr bwMode="ltGray">
            <a:xfrm>
              <a:off x="2375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3" name="Rectangle 112"/>
            <p:cNvSpPr/>
            <p:nvPr/>
          </p:nvSpPr>
          <p:spPr bwMode="ltGray">
            <a:xfrm>
              <a:off x="2604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4" name="Rectangle 113"/>
            <p:cNvSpPr/>
            <p:nvPr/>
          </p:nvSpPr>
          <p:spPr bwMode="ltGray">
            <a:xfrm>
              <a:off x="2832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5" name="Rectangle 114"/>
            <p:cNvSpPr/>
            <p:nvPr/>
          </p:nvSpPr>
          <p:spPr bwMode="ltGray">
            <a:xfrm>
              <a:off x="3137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6" name="Rectangle 115"/>
            <p:cNvSpPr/>
            <p:nvPr/>
          </p:nvSpPr>
          <p:spPr bwMode="ltGray">
            <a:xfrm>
              <a:off x="3366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7" name="Rectangle 116"/>
            <p:cNvSpPr/>
            <p:nvPr/>
          </p:nvSpPr>
          <p:spPr bwMode="ltGray">
            <a:xfrm>
              <a:off x="3594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8" name="Rectangle 117"/>
            <p:cNvSpPr/>
            <p:nvPr/>
          </p:nvSpPr>
          <p:spPr bwMode="ltGray">
            <a:xfrm>
              <a:off x="3899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9" name="Rectangle 118"/>
            <p:cNvSpPr/>
            <p:nvPr/>
          </p:nvSpPr>
          <p:spPr bwMode="ltGray">
            <a:xfrm>
              <a:off x="4128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0" name="Rectangle 119"/>
            <p:cNvSpPr/>
            <p:nvPr/>
          </p:nvSpPr>
          <p:spPr bwMode="ltGray">
            <a:xfrm>
              <a:off x="4356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1" name="Rectangle 120"/>
            <p:cNvSpPr/>
            <p:nvPr/>
          </p:nvSpPr>
          <p:spPr bwMode="ltGray">
            <a:xfrm>
              <a:off x="4661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2" name="Rectangle 121"/>
            <p:cNvSpPr/>
            <p:nvPr/>
          </p:nvSpPr>
          <p:spPr bwMode="ltGray">
            <a:xfrm>
              <a:off x="48902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3" name="Rectangle 122"/>
            <p:cNvSpPr/>
            <p:nvPr/>
          </p:nvSpPr>
          <p:spPr bwMode="ltGray">
            <a:xfrm>
              <a:off x="51188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4" name="Rectangle 123"/>
            <p:cNvSpPr/>
            <p:nvPr/>
          </p:nvSpPr>
          <p:spPr bwMode="ltGray">
            <a:xfrm>
              <a:off x="5423644" y="3581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3" name="TextBox 172"/>
            <p:cNvSpPr txBox="1"/>
            <p:nvPr/>
          </p:nvSpPr>
          <p:spPr>
            <a:xfrm>
              <a:off x="6719044" y="31812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9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3-bit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375644" y="4019490"/>
            <a:ext cx="6182916" cy="628710"/>
            <a:chOff x="2375644" y="3867090"/>
            <a:chExt cx="6182916" cy="628710"/>
          </a:xfrm>
        </p:grpSpPr>
        <p:sp>
          <p:nvSpPr>
            <p:cNvPr id="127" name="Rectangle 126"/>
            <p:cNvSpPr/>
            <p:nvPr/>
          </p:nvSpPr>
          <p:spPr bwMode="ltGray">
            <a:xfrm>
              <a:off x="2375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8" name="Rectangle 127"/>
            <p:cNvSpPr/>
            <p:nvPr/>
          </p:nvSpPr>
          <p:spPr bwMode="ltGray">
            <a:xfrm>
              <a:off x="2604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9" name="Rectangle 128"/>
            <p:cNvSpPr/>
            <p:nvPr/>
          </p:nvSpPr>
          <p:spPr bwMode="ltGray">
            <a:xfrm>
              <a:off x="2832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0" name="Rectangle 129"/>
            <p:cNvSpPr/>
            <p:nvPr/>
          </p:nvSpPr>
          <p:spPr bwMode="ltGray">
            <a:xfrm>
              <a:off x="3061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1" name="Rectangle 130"/>
            <p:cNvSpPr/>
            <p:nvPr/>
          </p:nvSpPr>
          <p:spPr bwMode="ltGray">
            <a:xfrm>
              <a:off x="3366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2" name="Rectangle 131"/>
            <p:cNvSpPr/>
            <p:nvPr/>
          </p:nvSpPr>
          <p:spPr bwMode="ltGray">
            <a:xfrm>
              <a:off x="3594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3" name="Rectangle 132"/>
            <p:cNvSpPr/>
            <p:nvPr/>
          </p:nvSpPr>
          <p:spPr bwMode="ltGray">
            <a:xfrm>
              <a:off x="3823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4" name="Rectangle 133"/>
            <p:cNvSpPr/>
            <p:nvPr/>
          </p:nvSpPr>
          <p:spPr bwMode="ltGray">
            <a:xfrm>
              <a:off x="4052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5" name="Rectangle 134"/>
            <p:cNvSpPr/>
            <p:nvPr/>
          </p:nvSpPr>
          <p:spPr bwMode="ltGray">
            <a:xfrm>
              <a:off x="4356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6" name="Rectangle 135"/>
            <p:cNvSpPr/>
            <p:nvPr/>
          </p:nvSpPr>
          <p:spPr bwMode="ltGray">
            <a:xfrm>
              <a:off x="4585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7" name="Rectangle 136"/>
            <p:cNvSpPr/>
            <p:nvPr/>
          </p:nvSpPr>
          <p:spPr bwMode="ltGray">
            <a:xfrm>
              <a:off x="4814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8" name="Rectangle 137"/>
            <p:cNvSpPr/>
            <p:nvPr/>
          </p:nvSpPr>
          <p:spPr bwMode="ltGray">
            <a:xfrm>
              <a:off x="5042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9" name="Rectangle 138"/>
            <p:cNvSpPr/>
            <p:nvPr/>
          </p:nvSpPr>
          <p:spPr bwMode="ltGray">
            <a:xfrm>
              <a:off x="534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0" name="Rectangle 139"/>
            <p:cNvSpPr/>
            <p:nvPr/>
          </p:nvSpPr>
          <p:spPr bwMode="ltGray">
            <a:xfrm>
              <a:off x="557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1" name="Rectangle 140"/>
            <p:cNvSpPr/>
            <p:nvPr/>
          </p:nvSpPr>
          <p:spPr bwMode="ltGray">
            <a:xfrm>
              <a:off x="580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2" name="Rectangle 141"/>
            <p:cNvSpPr/>
            <p:nvPr/>
          </p:nvSpPr>
          <p:spPr bwMode="ltGray">
            <a:xfrm>
              <a:off x="60332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3" name="Rectangle 142"/>
            <p:cNvSpPr/>
            <p:nvPr/>
          </p:nvSpPr>
          <p:spPr bwMode="ltGray">
            <a:xfrm>
              <a:off x="2375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4" name="Rectangle 143"/>
            <p:cNvSpPr/>
            <p:nvPr/>
          </p:nvSpPr>
          <p:spPr bwMode="ltGray">
            <a:xfrm>
              <a:off x="2604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5" name="Rectangle 144"/>
            <p:cNvSpPr/>
            <p:nvPr/>
          </p:nvSpPr>
          <p:spPr bwMode="ltGray">
            <a:xfrm>
              <a:off x="2832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6" name="Rectangle 145"/>
            <p:cNvSpPr/>
            <p:nvPr/>
          </p:nvSpPr>
          <p:spPr bwMode="ltGray">
            <a:xfrm>
              <a:off x="3061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7" name="Rectangle 146"/>
            <p:cNvSpPr/>
            <p:nvPr/>
          </p:nvSpPr>
          <p:spPr bwMode="ltGray">
            <a:xfrm>
              <a:off x="33662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8" name="Rectangle 147"/>
            <p:cNvSpPr/>
            <p:nvPr/>
          </p:nvSpPr>
          <p:spPr bwMode="ltGray">
            <a:xfrm>
              <a:off x="3594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9" name="Rectangle 148"/>
            <p:cNvSpPr/>
            <p:nvPr/>
          </p:nvSpPr>
          <p:spPr bwMode="ltGray">
            <a:xfrm>
              <a:off x="3823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0" name="Rectangle 149"/>
            <p:cNvSpPr/>
            <p:nvPr/>
          </p:nvSpPr>
          <p:spPr bwMode="ltGray">
            <a:xfrm>
              <a:off x="4052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1" name="Rectangle 150"/>
            <p:cNvSpPr/>
            <p:nvPr/>
          </p:nvSpPr>
          <p:spPr bwMode="ltGray">
            <a:xfrm>
              <a:off x="43568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2" name="Rectangle 151"/>
            <p:cNvSpPr/>
            <p:nvPr/>
          </p:nvSpPr>
          <p:spPr bwMode="ltGray">
            <a:xfrm>
              <a:off x="45854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3" name="Rectangle 152"/>
            <p:cNvSpPr/>
            <p:nvPr/>
          </p:nvSpPr>
          <p:spPr bwMode="ltGray">
            <a:xfrm>
              <a:off x="48140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4" name="Rectangle 153"/>
            <p:cNvSpPr/>
            <p:nvPr/>
          </p:nvSpPr>
          <p:spPr bwMode="ltGray">
            <a:xfrm>
              <a:off x="5042644" y="42672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4" name="TextBox 173"/>
            <p:cNvSpPr txBox="1"/>
            <p:nvPr/>
          </p:nvSpPr>
          <p:spPr>
            <a:xfrm>
              <a:off x="6719044" y="3867090"/>
              <a:ext cx="183951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7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-bit numbers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2375644" y="4781490"/>
            <a:ext cx="15939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(9 total ways)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927844" y="1905000"/>
            <a:ext cx="1343712" cy="2895600"/>
            <a:chOff x="927844" y="1752600"/>
            <a:chExt cx="1343712" cy="2895600"/>
          </a:xfrm>
        </p:grpSpPr>
        <p:sp>
          <p:nvSpPr>
            <p:cNvPr id="155" name="Rectangle 154"/>
            <p:cNvSpPr/>
            <p:nvPr/>
          </p:nvSpPr>
          <p:spPr bwMode="ltGray">
            <a:xfrm>
              <a:off x="13088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6" name="Rectangle 155"/>
            <p:cNvSpPr/>
            <p:nvPr/>
          </p:nvSpPr>
          <p:spPr bwMode="ltGray">
            <a:xfrm>
              <a:off x="15374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7" name="Rectangle 156"/>
            <p:cNvSpPr/>
            <p:nvPr/>
          </p:nvSpPr>
          <p:spPr bwMode="ltGray">
            <a:xfrm>
              <a:off x="17660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8" name="Rectangle 157"/>
            <p:cNvSpPr/>
            <p:nvPr/>
          </p:nvSpPr>
          <p:spPr bwMode="ltGray">
            <a:xfrm>
              <a:off x="1994644" y="1752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9" name="Rectangle 158"/>
            <p:cNvSpPr/>
            <p:nvPr/>
          </p:nvSpPr>
          <p:spPr bwMode="ltGray">
            <a:xfrm>
              <a:off x="13088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0" name="Rectangle 159"/>
            <p:cNvSpPr/>
            <p:nvPr/>
          </p:nvSpPr>
          <p:spPr bwMode="ltGray">
            <a:xfrm>
              <a:off x="15374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1" name="Rectangle 160"/>
            <p:cNvSpPr/>
            <p:nvPr/>
          </p:nvSpPr>
          <p:spPr bwMode="ltGray">
            <a:xfrm>
              <a:off x="17660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2" name="Rectangle 161"/>
            <p:cNvSpPr/>
            <p:nvPr/>
          </p:nvSpPr>
          <p:spPr bwMode="ltGray">
            <a:xfrm>
              <a:off x="1994644" y="2514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3" name="Rectangle 162"/>
            <p:cNvSpPr/>
            <p:nvPr/>
          </p:nvSpPr>
          <p:spPr bwMode="ltGray">
            <a:xfrm>
              <a:off x="13088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4" name="Rectangle 163"/>
            <p:cNvSpPr/>
            <p:nvPr/>
          </p:nvSpPr>
          <p:spPr bwMode="ltGray">
            <a:xfrm>
              <a:off x="15374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5" name="Rectangle 164"/>
            <p:cNvSpPr/>
            <p:nvPr/>
          </p:nvSpPr>
          <p:spPr bwMode="ltGray">
            <a:xfrm>
              <a:off x="17660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6" name="Rectangle 165"/>
            <p:cNvSpPr/>
            <p:nvPr/>
          </p:nvSpPr>
          <p:spPr bwMode="ltGray">
            <a:xfrm>
              <a:off x="1994644" y="32766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7" name="Rectangle 166"/>
            <p:cNvSpPr/>
            <p:nvPr/>
          </p:nvSpPr>
          <p:spPr bwMode="ltGray">
            <a:xfrm>
              <a:off x="13088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8" name="Rectangle 167"/>
            <p:cNvSpPr/>
            <p:nvPr/>
          </p:nvSpPr>
          <p:spPr bwMode="ltGray">
            <a:xfrm>
              <a:off x="15374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9" name="Rectangle 168"/>
            <p:cNvSpPr/>
            <p:nvPr/>
          </p:nvSpPr>
          <p:spPr bwMode="ltGray">
            <a:xfrm>
              <a:off x="17660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0" name="Rectangle 169"/>
            <p:cNvSpPr/>
            <p:nvPr/>
          </p:nvSpPr>
          <p:spPr bwMode="ltGray">
            <a:xfrm>
              <a:off x="1994644" y="3962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6" name="TextBox 175"/>
            <p:cNvSpPr txBox="1"/>
            <p:nvPr/>
          </p:nvSpPr>
          <p:spPr>
            <a:xfrm>
              <a:off x="927844" y="4248090"/>
              <a:ext cx="13437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“selectors”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77" name="TextBox 17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7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Simple-9</a:t>
            </a:r>
          </a:p>
        </p:txBody>
      </p:sp>
      <p:sp>
        <p:nvSpPr>
          <p:cNvPr id="179" name="TextBox 178"/>
          <p:cNvSpPr txBox="1"/>
          <p:nvPr/>
        </p:nvSpPr>
        <p:spPr>
          <a:xfrm>
            <a:off x="0" y="1219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many different ways can we divide up 28 bits?</a:t>
            </a:r>
          </a:p>
        </p:txBody>
      </p:sp>
      <p:sp>
        <p:nvSpPr>
          <p:cNvPr id="180" name="TextBox 179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81" name="TextBox 180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Simple Family – general idea applies to 64-bit words, etc.</a:t>
            </a:r>
          </a:p>
        </p:txBody>
      </p:sp>
      <p:sp>
        <p:nvSpPr>
          <p:cNvPr id="182" name="TextBox 181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83" name="TextBox 182"/>
          <p:cNvSpPr txBox="1"/>
          <p:nvPr/>
        </p:nvSpPr>
        <p:spPr>
          <a:xfrm rot="20989502">
            <a:off x="1241908" y="687779"/>
            <a:ext cx="915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(week 4)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85610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1143000" y="2743200"/>
            <a:ext cx="7680146" cy="533400"/>
            <a:chOff x="1143000" y="2057400"/>
            <a:chExt cx="7680146" cy="533400"/>
          </a:xfrm>
        </p:grpSpPr>
        <p:sp>
          <p:nvSpPr>
            <p:cNvPr id="4" name="Rectangle 3"/>
            <p:cNvSpPr/>
            <p:nvPr/>
          </p:nvSpPr>
          <p:spPr bwMode="ltGray">
            <a:xfrm>
              <a:off x="1524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ltGray">
            <a:xfrm>
              <a:off x="1752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ltGray">
            <a:xfrm>
              <a:off x="1981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ltGray">
            <a:xfrm>
              <a:off x="2209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ltGray">
            <a:xfrm>
              <a:off x="2438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ltGray">
            <a:xfrm>
              <a:off x="2667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ltGray">
            <a:xfrm>
              <a:off x="2895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ltGray">
            <a:xfrm>
              <a:off x="3124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ltGray">
            <a:xfrm>
              <a:off x="3352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ltGray">
            <a:xfrm>
              <a:off x="3581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ltGray">
            <a:xfrm>
              <a:off x="3810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ltGray">
            <a:xfrm>
              <a:off x="4038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ltGray">
            <a:xfrm>
              <a:off x="4267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ltGray">
            <a:xfrm>
              <a:off x="4495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ltGray">
            <a:xfrm>
              <a:off x="4724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ltGray">
            <a:xfrm>
              <a:off x="4953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ltGray">
            <a:xfrm>
              <a:off x="5181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ltGray">
            <a:xfrm>
              <a:off x="5410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ltGray">
            <a:xfrm>
              <a:off x="5638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ltGray">
            <a:xfrm>
              <a:off x="5867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ltGray">
            <a:xfrm>
              <a:off x="6096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ltGray">
            <a:xfrm>
              <a:off x="6324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ltGray">
            <a:xfrm>
              <a:off x="6553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ltGray">
            <a:xfrm>
              <a:off x="6781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2" name="Straight Connector 31"/>
            <p:cNvCxnSpPr/>
            <p:nvPr/>
          </p:nvCxnSpPr>
          <p:spPr bwMode="auto">
            <a:xfrm>
              <a:off x="33528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 bwMode="auto">
            <a:xfrm>
              <a:off x="51816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Rectangle 35"/>
            <p:cNvSpPr/>
            <p:nvPr/>
          </p:nvSpPr>
          <p:spPr bwMode="ltGray">
            <a:xfrm>
              <a:off x="7010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ltGray">
            <a:xfrm>
              <a:off x="72390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ltGray">
            <a:xfrm>
              <a:off x="74676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ltGray">
            <a:xfrm>
              <a:off x="76962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ltGray">
            <a:xfrm>
              <a:off x="79248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ltGray">
            <a:xfrm>
              <a:off x="8153400" y="22098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35" name="Straight Connector 34"/>
            <p:cNvCxnSpPr/>
            <p:nvPr/>
          </p:nvCxnSpPr>
          <p:spPr bwMode="auto">
            <a:xfrm>
              <a:off x="7010400" y="20574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1" name="TextBox 110"/>
            <p:cNvSpPr txBox="1"/>
            <p:nvPr/>
          </p:nvSpPr>
          <p:spPr>
            <a:xfrm>
              <a:off x="1143000" y="21144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3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4" name="TextBox 113"/>
            <p:cNvSpPr txBox="1"/>
            <p:nvPr/>
          </p:nvSpPr>
          <p:spPr>
            <a:xfrm>
              <a:off x="8382000" y="213360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143000" y="3352800"/>
            <a:ext cx="7239000" cy="533400"/>
            <a:chOff x="1143000" y="2667000"/>
            <a:chExt cx="7239000" cy="533400"/>
          </a:xfrm>
        </p:grpSpPr>
        <p:sp>
          <p:nvSpPr>
            <p:cNvPr id="42" name="Rectangle 41"/>
            <p:cNvSpPr/>
            <p:nvPr/>
          </p:nvSpPr>
          <p:spPr bwMode="ltGray">
            <a:xfrm>
              <a:off x="1524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ltGray">
            <a:xfrm>
              <a:off x="1752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ltGray">
            <a:xfrm>
              <a:off x="1981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ltGray">
            <a:xfrm>
              <a:off x="2209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ltGray">
            <a:xfrm>
              <a:off x="2438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ltGray">
            <a:xfrm>
              <a:off x="2667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ltGray">
            <a:xfrm>
              <a:off x="2895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ltGray">
            <a:xfrm>
              <a:off x="3124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ltGray">
            <a:xfrm>
              <a:off x="3352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ltGray">
            <a:xfrm>
              <a:off x="3581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2" name="Rectangle 51"/>
            <p:cNvSpPr/>
            <p:nvPr/>
          </p:nvSpPr>
          <p:spPr bwMode="ltGray">
            <a:xfrm>
              <a:off x="3810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3" name="Rectangle 52"/>
            <p:cNvSpPr/>
            <p:nvPr/>
          </p:nvSpPr>
          <p:spPr bwMode="ltGray">
            <a:xfrm>
              <a:off x="4038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4" name="Rectangle 53"/>
            <p:cNvSpPr/>
            <p:nvPr/>
          </p:nvSpPr>
          <p:spPr bwMode="ltGray">
            <a:xfrm>
              <a:off x="4267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5" name="Rectangle 54"/>
            <p:cNvSpPr/>
            <p:nvPr/>
          </p:nvSpPr>
          <p:spPr bwMode="ltGray">
            <a:xfrm>
              <a:off x="4495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6" name="Rectangle 55"/>
            <p:cNvSpPr/>
            <p:nvPr/>
          </p:nvSpPr>
          <p:spPr bwMode="ltGray">
            <a:xfrm>
              <a:off x="4724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7" name="Rectangle 56"/>
            <p:cNvSpPr/>
            <p:nvPr/>
          </p:nvSpPr>
          <p:spPr bwMode="ltGray">
            <a:xfrm>
              <a:off x="4953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8" name="Rectangle 57"/>
            <p:cNvSpPr/>
            <p:nvPr/>
          </p:nvSpPr>
          <p:spPr bwMode="ltGray">
            <a:xfrm>
              <a:off x="5181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9" name="Rectangle 58"/>
            <p:cNvSpPr/>
            <p:nvPr/>
          </p:nvSpPr>
          <p:spPr bwMode="ltGray">
            <a:xfrm>
              <a:off x="5410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0" name="Rectangle 59"/>
            <p:cNvSpPr/>
            <p:nvPr/>
          </p:nvSpPr>
          <p:spPr bwMode="ltGray">
            <a:xfrm>
              <a:off x="5638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1" name="Rectangle 60"/>
            <p:cNvSpPr/>
            <p:nvPr/>
          </p:nvSpPr>
          <p:spPr bwMode="ltGray">
            <a:xfrm>
              <a:off x="5867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2" name="Rectangle 61"/>
            <p:cNvSpPr/>
            <p:nvPr/>
          </p:nvSpPr>
          <p:spPr bwMode="ltGray">
            <a:xfrm>
              <a:off x="6096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3" name="Rectangle 62"/>
            <p:cNvSpPr/>
            <p:nvPr/>
          </p:nvSpPr>
          <p:spPr bwMode="ltGray">
            <a:xfrm>
              <a:off x="6324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4" name="Rectangle 63"/>
            <p:cNvSpPr/>
            <p:nvPr/>
          </p:nvSpPr>
          <p:spPr bwMode="ltGray">
            <a:xfrm>
              <a:off x="6553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5" name="Rectangle 64"/>
            <p:cNvSpPr/>
            <p:nvPr/>
          </p:nvSpPr>
          <p:spPr bwMode="ltGray">
            <a:xfrm>
              <a:off x="67818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6" name="Rectangle 65"/>
            <p:cNvSpPr/>
            <p:nvPr/>
          </p:nvSpPr>
          <p:spPr bwMode="ltGray">
            <a:xfrm>
              <a:off x="70104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7" name="Rectangle 66"/>
            <p:cNvSpPr/>
            <p:nvPr/>
          </p:nvSpPr>
          <p:spPr bwMode="ltGray">
            <a:xfrm>
              <a:off x="72390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8" name="Rectangle 67"/>
            <p:cNvSpPr/>
            <p:nvPr/>
          </p:nvSpPr>
          <p:spPr bwMode="ltGray">
            <a:xfrm>
              <a:off x="74676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9" name="Rectangle 68"/>
            <p:cNvSpPr/>
            <p:nvPr/>
          </p:nvSpPr>
          <p:spPr bwMode="ltGray">
            <a:xfrm>
              <a:off x="7696200" y="28194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5" name="Straight Connector 104"/>
            <p:cNvCxnSpPr/>
            <p:nvPr/>
          </p:nvCxnSpPr>
          <p:spPr bwMode="auto">
            <a:xfrm>
              <a:off x="33528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6" name="Straight Connector 105"/>
            <p:cNvCxnSpPr/>
            <p:nvPr/>
          </p:nvCxnSpPr>
          <p:spPr bwMode="auto">
            <a:xfrm>
              <a:off x="51816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7" name="Straight Connector 106"/>
            <p:cNvCxnSpPr/>
            <p:nvPr/>
          </p:nvCxnSpPr>
          <p:spPr bwMode="auto">
            <a:xfrm>
              <a:off x="7010400" y="26670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/>
            <p:cNvSpPr txBox="1"/>
            <p:nvPr/>
          </p:nvSpPr>
          <p:spPr>
            <a:xfrm>
              <a:off x="1143000" y="27240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4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5" name="TextBox 114"/>
            <p:cNvSpPr txBox="1"/>
            <p:nvPr/>
          </p:nvSpPr>
          <p:spPr>
            <a:xfrm>
              <a:off x="7940854" y="27240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1143000" y="3962400"/>
            <a:ext cx="7696200" cy="533400"/>
            <a:chOff x="1143000" y="3276600"/>
            <a:chExt cx="7696200" cy="533400"/>
          </a:xfrm>
        </p:grpSpPr>
        <p:sp>
          <p:nvSpPr>
            <p:cNvPr id="74" name="Rectangle 73"/>
            <p:cNvSpPr/>
            <p:nvPr/>
          </p:nvSpPr>
          <p:spPr bwMode="ltGray">
            <a:xfrm>
              <a:off x="1524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5" name="Rectangle 74"/>
            <p:cNvSpPr/>
            <p:nvPr/>
          </p:nvSpPr>
          <p:spPr bwMode="ltGray">
            <a:xfrm>
              <a:off x="1752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6" name="Rectangle 75"/>
            <p:cNvSpPr/>
            <p:nvPr/>
          </p:nvSpPr>
          <p:spPr bwMode="ltGray">
            <a:xfrm>
              <a:off x="1981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7" name="Rectangle 76"/>
            <p:cNvSpPr/>
            <p:nvPr/>
          </p:nvSpPr>
          <p:spPr bwMode="ltGray">
            <a:xfrm>
              <a:off x="2209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8" name="Rectangle 77"/>
            <p:cNvSpPr/>
            <p:nvPr/>
          </p:nvSpPr>
          <p:spPr bwMode="ltGray">
            <a:xfrm>
              <a:off x="2438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9" name="Rectangle 78"/>
            <p:cNvSpPr/>
            <p:nvPr/>
          </p:nvSpPr>
          <p:spPr bwMode="ltGray">
            <a:xfrm>
              <a:off x="2667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0" name="Rectangle 79"/>
            <p:cNvSpPr/>
            <p:nvPr/>
          </p:nvSpPr>
          <p:spPr bwMode="ltGray">
            <a:xfrm>
              <a:off x="2895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1" name="Rectangle 80"/>
            <p:cNvSpPr/>
            <p:nvPr/>
          </p:nvSpPr>
          <p:spPr bwMode="ltGray">
            <a:xfrm>
              <a:off x="3124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2" name="Rectangle 81"/>
            <p:cNvSpPr/>
            <p:nvPr/>
          </p:nvSpPr>
          <p:spPr bwMode="ltGray">
            <a:xfrm>
              <a:off x="3352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3" name="Rectangle 82"/>
            <p:cNvSpPr/>
            <p:nvPr/>
          </p:nvSpPr>
          <p:spPr bwMode="ltGray">
            <a:xfrm>
              <a:off x="3581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4" name="Rectangle 83"/>
            <p:cNvSpPr/>
            <p:nvPr/>
          </p:nvSpPr>
          <p:spPr bwMode="ltGray">
            <a:xfrm>
              <a:off x="3810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5" name="Rectangle 84"/>
            <p:cNvSpPr/>
            <p:nvPr/>
          </p:nvSpPr>
          <p:spPr bwMode="ltGray">
            <a:xfrm>
              <a:off x="4038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6" name="Rectangle 85"/>
            <p:cNvSpPr/>
            <p:nvPr/>
          </p:nvSpPr>
          <p:spPr bwMode="ltGray">
            <a:xfrm>
              <a:off x="4267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7" name="Rectangle 86"/>
            <p:cNvSpPr/>
            <p:nvPr/>
          </p:nvSpPr>
          <p:spPr bwMode="ltGray">
            <a:xfrm>
              <a:off x="4495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8" name="Rectangle 87"/>
            <p:cNvSpPr/>
            <p:nvPr/>
          </p:nvSpPr>
          <p:spPr bwMode="ltGray">
            <a:xfrm>
              <a:off x="4724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9" name="Rectangle 88"/>
            <p:cNvSpPr/>
            <p:nvPr/>
          </p:nvSpPr>
          <p:spPr bwMode="ltGray">
            <a:xfrm>
              <a:off x="4953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0" name="Rectangle 89"/>
            <p:cNvSpPr/>
            <p:nvPr/>
          </p:nvSpPr>
          <p:spPr bwMode="ltGray">
            <a:xfrm>
              <a:off x="5181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1" name="Rectangle 90"/>
            <p:cNvSpPr/>
            <p:nvPr/>
          </p:nvSpPr>
          <p:spPr bwMode="ltGray">
            <a:xfrm>
              <a:off x="5410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2" name="Rectangle 91"/>
            <p:cNvSpPr/>
            <p:nvPr/>
          </p:nvSpPr>
          <p:spPr bwMode="ltGray">
            <a:xfrm>
              <a:off x="5638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3" name="Rectangle 92"/>
            <p:cNvSpPr/>
            <p:nvPr/>
          </p:nvSpPr>
          <p:spPr bwMode="ltGray">
            <a:xfrm>
              <a:off x="5867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4" name="Rectangle 93"/>
            <p:cNvSpPr/>
            <p:nvPr/>
          </p:nvSpPr>
          <p:spPr bwMode="ltGray">
            <a:xfrm>
              <a:off x="6096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5" name="Rectangle 94"/>
            <p:cNvSpPr/>
            <p:nvPr/>
          </p:nvSpPr>
          <p:spPr bwMode="ltGray">
            <a:xfrm>
              <a:off x="6324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6" name="Rectangle 95"/>
            <p:cNvSpPr/>
            <p:nvPr/>
          </p:nvSpPr>
          <p:spPr bwMode="ltGray">
            <a:xfrm>
              <a:off x="6553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7" name="Rectangle 96"/>
            <p:cNvSpPr/>
            <p:nvPr/>
          </p:nvSpPr>
          <p:spPr bwMode="ltGray">
            <a:xfrm>
              <a:off x="6781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8" name="Rectangle 97"/>
            <p:cNvSpPr/>
            <p:nvPr/>
          </p:nvSpPr>
          <p:spPr bwMode="ltGray">
            <a:xfrm>
              <a:off x="7010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9" name="Rectangle 98"/>
            <p:cNvSpPr/>
            <p:nvPr/>
          </p:nvSpPr>
          <p:spPr bwMode="ltGray">
            <a:xfrm>
              <a:off x="72390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0" name="Rectangle 99"/>
            <p:cNvSpPr/>
            <p:nvPr/>
          </p:nvSpPr>
          <p:spPr bwMode="ltGray">
            <a:xfrm>
              <a:off x="74676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1" name="Rectangle 100"/>
            <p:cNvSpPr/>
            <p:nvPr/>
          </p:nvSpPr>
          <p:spPr bwMode="ltGray">
            <a:xfrm>
              <a:off x="76962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2" name="Rectangle 101"/>
            <p:cNvSpPr/>
            <p:nvPr/>
          </p:nvSpPr>
          <p:spPr bwMode="ltGray">
            <a:xfrm>
              <a:off x="79248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3" name="Rectangle 102"/>
            <p:cNvSpPr/>
            <p:nvPr/>
          </p:nvSpPr>
          <p:spPr bwMode="ltGray">
            <a:xfrm>
              <a:off x="8153400" y="3429000"/>
              <a:ext cx="228600" cy="228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108" name="Straight Connector 107"/>
            <p:cNvCxnSpPr/>
            <p:nvPr/>
          </p:nvCxnSpPr>
          <p:spPr bwMode="auto">
            <a:xfrm>
              <a:off x="33528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/>
            <p:nvPr/>
          </p:nvCxnSpPr>
          <p:spPr bwMode="auto">
            <a:xfrm>
              <a:off x="51816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0" name="Straight Connector 109"/>
            <p:cNvCxnSpPr/>
            <p:nvPr/>
          </p:nvCxnSpPr>
          <p:spPr bwMode="auto">
            <a:xfrm>
              <a:off x="7010400" y="3276600"/>
              <a:ext cx="0" cy="533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/>
            <p:cNvSpPr txBox="1"/>
            <p:nvPr/>
          </p:nvSpPr>
          <p:spPr>
            <a:xfrm>
              <a:off x="1143000" y="333369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5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8398054" y="3333690"/>
              <a:ext cx="4411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…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029200" y="6248400"/>
            <a:ext cx="39732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Beware of branch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mispredicts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Bit Packing</a:t>
            </a:r>
          </a:p>
        </p:txBody>
      </p:sp>
      <p:sp>
        <p:nvSpPr>
          <p:cNvPr id="121" name="TextBox 120"/>
          <p:cNvSpPr txBox="1"/>
          <p:nvPr/>
        </p:nvSpPr>
        <p:spPr>
          <a:xfrm>
            <a:off x="0" y="5253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Efficient decompression with hard-coded decoders</a:t>
            </a:r>
          </a:p>
        </p:txBody>
      </p:sp>
      <p:sp>
        <p:nvSpPr>
          <p:cNvPr id="122" name="TextBox 121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PForDelta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– bit packing + separate storage of “overflow” bits</a:t>
            </a:r>
          </a:p>
        </p:txBody>
      </p:sp>
      <p:sp>
        <p:nvSpPr>
          <p:cNvPr id="124" name="TextBox 123"/>
          <p:cNvSpPr txBox="1"/>
          <p:nvPr/>
        </p:nvSpPr>
        <p:spPr>
          <a:xfrm>
            <a:off x="0" y="1295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smallest number of bits we need </a:t>
            </a:r>
            <a:b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to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code a block (=128) of integers?</a:t>
            </a:r>
          </a:p>
        </p:txBody>
      </p:sp>
      <p:sp>
        <p:nvSpPr>
          <p:cNvPr id="119" name="TextBox 118"/>
          <p:cNvSpPr txBox="1"/>
          <p:nvPr/>
        </p:nvSpPr>
        <p:spPr>
          <a:xfrm rot="20989502">
            <a:off x="97780" y="348799"/>
            <a:ext cx="31328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Remember this?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0" name="TextBox 119"/>
          <p:cNvSpPr txBox="1"/>
          <p:nvPr/>
        </p:nvSpPr>
        <p:spPr>
          <a:xfrm rot="20989502">
            <a:off x="1241908" y="687779"/>
            <a:ext cx="9152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(week 4)</a:t>
            </a:r>
            <a:endParaRPr lang="en-US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1024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40900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 bwMode="auto">
          <a:xfrm>
            <a:off x="46482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big1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 bwMode="auto">
          <a:xfrm>
            <a:off x="5257800" y="34290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6248400" y="2514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join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8674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big2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7467600" y="5867400"/>
            <a:ext cx="990600" cy="533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small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ounded Rectangle 13"/>
          <p:cNvSpPr/>
          <p:nvPr/>
        </p:nvSpPr>
        <p:spPr bwMode="auto">
          <a:xfrm>
            <a:off x="6248400" y="1676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16" name="Straight Arrow Connector 15"/>
          <p:cNvCxnSpPr>
            <a:stCxn id="5" idx="0"/>
            <a:endCxn id="19" idx="2"/>
          </p:cNvCxnSpPr>
          <p:nvPr/>
        </p:nvCxnSpPr>
        <p:spPr bwMode="auto">
          <a:xfrm flipV="1">
            <a:off x="51435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0" idx="0"/>
            <a:endCxn id="22" idx="2"/>
          </p:cNvCxnSpPr>
          <p:nvPr/>
        </p:nvCxnSpPr>
        <p:spPr bwMode="auto">
          <a:xfrm flipV="1">
            <a:off x="6362700" y="5638800"/>
            <a:ext cx="0" cy="2286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8" idx="0"/>
            <a:endCxn id="9" idx="2"/>
          </p:cNvCxnSpPr>
          <p:nvPr/>
        </p:nvCxnSpPr>
        <p:spPr bwMode="auto">
          <a:xfrm flipV="1">
            <a:off x="5753100" y="3048000"/>
            <a:ext cx="990600" cy="381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1" idx="0"/>
            <a:endCxn id="9" idx="2"/>
          </p:cNvCxnSpPr>
          <p:nvPr/>
        </p:nvCxnSpPr>
        <p:spPr bwMode="auto">
          <a:xfrm flipH="1" flipV="1">
            <a:off x="6743700" y="3048000"/>
            <a:ext cx="1219200" cy="2819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9" idx="0"/>
            <a:endCxn id="14" idx="2"/>
          </p:cNvCxnSpPr>
          <p:nvPr/>
        </p:nvCxnSpPr>
        <p:spPr bwMode="auto">
          <a:xfrm flipV="1">
            <a:off x="6743700" y="2209800"/>
            <a:ext cx="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Rounded Rectangle 16"/>
          <p:cNvSpPr/>
          <p:nvPr/>
        </p:nvSpPr>
        <p:spPr bwMode="auto">
          <a:xfrm>
            <a:off x="46482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19" name="Rounded Rectangle 18"/>
          <p:cNvSpPr/>
          <p:nvPr/>
        </p:nvSpPr>
        <p:spPr bwMode="auto">
          <a:xfrm>
            <a:off x="46482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5867400" y="44196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select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867400" y="5105400"/>
            <a:ext cx="990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project</a:t>
            </a:r>
          </a:p>
        </p:txBody>
      </p:sp>
      <p:cxnSp>
        <p:nvCxnSpPr>
          <p:cNvPr id="23" name="Straight Arrow Connector 22"/>
          <p:cNvCxnSpPr>
            <a:stCxn id="19" idx="0"/>
            <a:endCxn id="17" idx="2"/>
          </p:cNvCxnSpPr>
          <p:nvPr/>
        </p:nvCxnSpPr>
        <p:spPr bwMode="auto">
          <a:xfrm flipV="1">
            <a:off x="51435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2" idx="0"/>
            <a:endCxn id="20" idx="2"/>
          </p:cNvCxnSpPr>
          <p:nvPr/>
        </p:nvCxnSpPr>
        <p:spPr bwMode="auto">
          <a:xfrm flipV="1">
            <a:off x="6362700" y="4953000"/>
            <a:ext cx="0" cy="1524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7" idx="0"/>
            <a:endCxn id="8" idx="2"/>
          </p:cNvCxnSpPr>
          <p:nvPr/>
        </p:nvCxnSpPr>
        <p:spPr bwMode="auto">
          <a:xfrm flipV="1">
            <a:off x="51435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20" idx="0"/>
            <a:endCxn id="8" idx="2"/>
          </p:cNvCxnSpPr>
          <p:nvPr/>
        </p:nvCxnSpPr>
        <p:spPr bwMode="auto">
          <a:xfrm flipH="1" flipV="1">
            <a:off x="5753100" y="3962400"/>
            <a:ext cx="609600" cy="457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57200" y="480060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Build logical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57200" y="5253335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Optimize logical plan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57200" y="5710535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Select physical plan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597" y="1447800"/>
            <a:ext cx="3847803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 big1.fx, big2.fy, </a:t>
            </a:r>
            <a:r>
              <a:rPr lang="en-US" sz="14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small.fz</a:t>
            </a:r>
            <a:endParaRPr lang="en-US" sz="14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FROM big1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big2 ON big1.id1 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big2.id1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JOIN small ON big1.id2 = small.id2</a:t>
            </a:r>
          </a:p>
          <a:p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WHERE big1.fx = 2015</a:t>
            </a:r>
            <a:r>
              <a:rPr lang="en-US" sz="14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big2.f1 &lt; 40 AND</a:t>
            </a:r>
            <a:b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sz="14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big2.f2 &gt; 2;</a:t>
            </a:r>
            <a:endParaRPr lang="en-US" sz="14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5532716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Which is faster?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5054025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Why?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6360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16009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409ms</a:t>
            </a:r>
          </a:p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77071" y="5867400"/>
            <a:ext cx="246844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On my laptop:  174ms</a:t>
            </a:r>
          </a:p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avg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over 10 trials)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574977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Why does it matter?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667000" y="51054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</p:spTree>
    <p:extLst>
      <p:ext uri="{BB962C8B-B14F-4D97-AF65-F5344CB8AC3E}">
        <p14:creationId xmlns:p14="http://schemas.microsoft.com/office/powerpoint/2010/main" val="14026166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Grep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0502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0" y="1834515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Each operator implements a common interface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4724400"/>
            <a:ext cx="914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Execution driven by repeated calls </a:t>
            </a:r>
            <a:b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to top of operator tree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752600" y="2662535"/>
            <a:ext cx="5486400" cy="461665"/>
            <a:chOff x="1752600" y="2209800"/>
            <a:chExt cx="5486400" cy="461665"/>
          </a:xfrm>
        </p:grpSpPr>
        <p:sp>
          <p:nvSpPr>
            <p:cNvPr id="4" name="TextBox 3"/>
            <p:cNvSpPr txBox="1"/>
            <p:nvPr/>
          </p:nvSpPr>
          <p:spPr>
            <a:xfrm>
              <a:off x="1752600" y="22713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open()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743200" y="22098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Initialize, reset internal state,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1752600" y="3043535"/>
            <a:ext cx="5486400" cy="461665"/>
            <a:chOff x="1752600" y="2895600"/>
            <a:chExt cx="5486400" cy="461665"/>
          </a:xfrm>
        </p:grpSpPr>
        <p:sp>
          <p:nvSpPr>
            <p:cNvPr id="14" name="TextBox 13"/>
            <p:cNvSpPr txBox="1"/>
            <p:nvPr/>
          </p:nvSpPr>
          <p:spPr>
            <a:xfrm>
              <a:off x="1752600" y="2957155"/>
              <a:ext cx="923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next()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2743200" y="2895600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Advance and deliver next tuple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676400" y="3424535"/>
            <a:ext cx="5562600" cy="461665"/>
            <a:chOff x="1676400" y="3729335"/>
            <a:chExt cx="5562600" cy="461665"/>
          </a:xfrm>
        </p:grpSpPr>
        <p:sp>
          <p:nvSpPr>
            <p:cNvPr id="15" name="TextBox 14"/>
            <p:cNvSpPr txBox="1"/>
            <p:nvPr/>
          </p:nvSpPr>
          <p:spPr>
            <a:xfrm>
              <a:off x="1676400" y="3790890"/>
              <a:ext cx="10465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bg1"/>
                  </a:solidFill>
                  <a:latin typeface="Andale Mono"/>
                  <a:cs typeface="Andale Mono"/>
                </a:rPr>
                <a:t>close()</a:t>
              </a:r>
              <a:endParaRPr lang="en-US" b="0" dirty="0">
                <a:solidFill>
                  <a:schemeClr val="bg1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2743200" y="3729335"/>
              <a:ext cx="4495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Clean up, free resources, etc.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Actually, it’s worse than that!</a:t>
            </a:r>
          </a:p>
        </p:txBody>
      </p:sp>
    </p:spTree>
    <p:extLst>
      <p:ext uri="{BB962C8B-B14F-4D97-AF65-F5344CB8AC3E}">
        <p14:creationId xmlns:p14="http://schemas.microsoft.com/office/powerpoint/2010/main" val="26347861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281287009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0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0795618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8201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Very little actual computation is being done!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8486345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 animBg="1"/>
      <p:bldP spid="16" grpId="1"/>
      <p:bldP spid="17" grpId="0"/>
      <p:bldP spid="18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90800" y="46482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3352800" y="3581400"/>
            <a:ext cx="2438400" cy="762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Read(Rankings)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52800" y="2438400"/>
            <a:ext cx="2438400" cy="762000"/>
            <a:chOff x="3657600" y="2895600"/>
            <a:chExt cx="2438400" cy="7620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3657600" y="2895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pageRank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&gt; X</a:t>
              </a:r>
            </a:p>
          </p:txBody>
        </p:sp>
        <p:graphicFrame>
          <p:nvGraphicFramePr>
            <p:cNvPr id="1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23352862"/>
                </p:ext>
              </p:extLst>
            </p:nvPr>
          </p:nvGraphicFramePr>
          <p:xfrm>
            <a:off x="3997325" y="3054350"/>
            <a:ext cx="574675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99" name="Equation" r:id="rId3" imgW="152280" imgH="139680" progId="Equation.3">
                    <p:embed/>
                  </p:oleObj>
                </mc:Choice>
                <mc:Fallback>
                  <p:oleObj name="Equation" r:id="rId3" imgW="1522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97325" y="3054350"/>
                          <a:ext cx="574675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" name="Group 1"/>
          <p:cNvGrpSpPr/>
          <p:nvPr/>
        </p:nvGrpSpPr>
        <p:grpSpPr>
          <a:xfrm>
            <a:off x="3352800" y="1295400"/>
            <a:ext cx="2438400" cy="762000"/>
            <a:chOff x="3657600" y="1752600"/>
            <a:chExt cx="2438400" cy="762000"/>
          </a:xfrm>
        </p:grpSpPr>
        <p:sp>
          <p:nvSpPr>
            <p:cNvPr id="13" name="Rounded Rectangle 12"/>
            <p:cNvSpPr/>
            <p:nvPr/>
          </p:nvSpPr>
          <p:spPr bwMode="auto">
            <a:xfrm>
              <a:off x="3657600" y="1752600"/>
              <a:ext cx="2438400" cy="762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   </a:t>
              </a: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    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pageURL</a:t>
              </a:r>
              <a:r>
                <a:rPr kumimoji="0" lang="en-US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,</a:t>
              </a:r>
              <a:r>
                <a:rPr kumimoji="0" lang="en-US" b="0" i="0" u="none" strike="noStrike" cap="none" normalizeH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 </a:t>
              </a:r>
              <a:r>
                <a:rPr kumimoji="0" lang="en-US" b="0" i="0" u="none" strike="noStrike" cap="none" normalizeH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page</a:t>
              </a:r>
              <a:r>
                <a:rPr kumimoji="0" lang="en-US" b="0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Rank</a:t>
              </a:r>
              <a:endPara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graphicFrame>
          <p:nvGraphicFramePr>
            <p:cNvPr id="15" name="Object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56451043"/>
                </p:ext>
              </p:extLst>
            </p:nvPr>
          </p:nvGraphicFramePr>
          <p:xfrm>
            <a:off x="3816350" y="1911350"/>
            <a:ext cx="527050" cy="5270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000" name="Equation" r:id="rId5" imgW="139680" imgH="139680" progId="Equation.3">
                    <p:embed/>
                  </p:oleObj>
                </mc:Choice>
                <mc:Fallback>
                  <p:oleObj name="Equation" r:id="rId5" imgW="139680" imgH="13968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16350" y="1911350"/>
                          <a:ext cx="527050" cy="52705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 xmlns="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" name="TextBox 15"/>
          <p:cNvSpPr txBox="1"/>
          <p:nvPr/>
        </p:nvSpPr>
        <p:spPr>
          <a:xfrm>
            <a:off x="0" y="5801380"/>
            <a:ext cx="9144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Solution?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" name="Straight Arrow Connector 4"/>
          <p:cNvCxnSpPr>
            <a:stCxn id="10" idx="0"/>
            <a:endCxn id="11" idx="2"/>
          </p:cNvCxnSpPr>
          <p:nvPr/>
        </p:nvCxnSpPr>
        <p:spPr bwMode="auto">
          <a:xfrm flipV="1">
            <a:off x="4572000" y="3200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11" idx="0"/>
            <a:endCxn id="13" idx="2"/>
          </p:cNvCxnSpPr>
          <p:nvPr/>
        </p:nvCxnSpPr>
        <p:spPr bwMode="auto">
          <a:xfrm flipV="1">
            <a:off x="4572000" y="2057400"/>
            <a:ext cx="0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28600" y="1371600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8600" y="2539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28600" y="3682424"/>
            <a:ext cx="30166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open() next() next()...</a:t>
            </a:r>
            <a:b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close()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4188727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45572" y="457200"/>
            <a:ext cx="806502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size = 100000000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col = new Array[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         // List of random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ints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selected = new Array[Boolean](size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 // Matches a predicate?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1905000"/>
            <a:ext cx="33860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1905000"/>
            <a:ext cx="387858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&lt;- 0 until size by 8)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 col(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(i+1) = col(i+1)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(i+2) = col(i+2)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(i+3) = col(i+3)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(i+4) = col(i+4)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(i+5) = col(i+5)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(i+6) = col(i+6) &gt; 0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(i+7) = col(i+7) &gt; 0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4400" y="4719935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Execution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59983" y="132594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92589" y="129540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219200" y="5253335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next()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returns a vector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219200" y="5634335"/>
            <a:ext cx="708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All operators rewritten to work on vectors of tuples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even better?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346354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0" grpId="0"/>
      <p:bldP spid="13" grpId="0"/>
      <p:bldP spid="14" grpId="0"/>
      <p:bldP spid="16" grpId="0"/>
      <p:bldP spid="1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" name="Picture 1" descr="Screen Shot 2017-02-13 at 10.07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1600200"/>
            <a:ext cx="4021727" cy="1424175"/>
          </a:xfrm>
          <a:prstGeom prst="rect">
            <a:avLst/>
          </a:prstGeom>
        </p:spPr>
      </p:pic>
      <p:pic>
        <p:nvPicPr>
          <p:cNvPr id="3" name="Picture 2" descr="Screen Shot 2017-02-13 at 10.07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657600"/>
            <a:ext cx="3770929" cy="2149698"/>
          </a:xfrm>
          <a:prstGeom prst="rect">
            <a:avLst/>
          </a:prstGeom>
        </p:spPr>
      </p:pic>
      <p:pic>
        <p:nvPicPr>
          <p:cNvPr id="4" name="Picture 3" descr="Screen Shot 2017-02-13 at 10.08.2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400" y="2286000"/>
            <a:ext cx="3269332" cy="257068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</p:spTree>
    <p:extLst>
      <p:ext uri="{BB962C8B-B14F-4D97-AF65-F5344CB8AC3E}">
        <p14:creationId xmlns:p14="http://schemas.microsoft.com/office/powerpoint/2010/main" val="299116062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Screen Shot 2017-02-13 at 10.08.3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8" y="1981200"/>
            <a:ext cx="7320732" cy="3962400"/>
          </a:xfrm>
          <a:prstGeom prst="rect">
            <a:avLst/>
          </a:prstGeom>
        </p:spPr>
      </p:pic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Neumann (2011) Efficiently Compiling Efficient Query Plans for Modern Hardware. VLDB.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143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 LLVM query template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3096372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These are well-known in traditional databases…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401597">
            <a:off x="5576207" y="6011315"/>
            <a:ext cx="2794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Why not in Hadoop?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92451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He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</a:t>
            </a:r>
            <a:r>
              <a:rPr lang="en-US" sz="1000" b="0" dirty="0" err="1">
                <a:solidFill>
                  <a:schemeClr val="bg1"/>
                </a:solidFill>
              </a:rPr>
              <a:t>RCFile</a:t>
            </a:r>
            <a:r>
              <a:rPr lang="en-US" sz="1000" b="0" dirty="0">
                <a:solidFill>
                  <a:schemeClr val="bg1"/>
                </a:solidFill>
              </a:rPr>
              <a:t>: A Fast and Space-Efficient Data Placement Structure in MapReduce-based Warehouse Systems. </a:t>
            </a:r>
            <a:r>
              <a:rPr lang="en-US" sz="1000" b="0" dirty="0" smtClean="0">
                <a:solidFill>
                  <a:schemeClr val="bg1"/>
                </a:solidFill>
              </a:rPr>
              <a:t>ICDE.</a:t>
            </a:r>
            <a:endParaRPr lang="en-US" sz="1000" b="0" dirty="0">
              <a:solidFill>
                <a:schemeClr val="bg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2023241"/>
            <a:ext cx="5867400" cy="3920359"/>
            <a:chOff x="1752600" y="2133600"/>
            <a:chExt cx="5867400" cy="3920359"/>
          </a:xfrm>
        </p:grpSpPr>
        <p:pic>
          <p:nvPicPr>
            <p:cNvPr id="7" name="Picture 6" descr="RCF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09800"/>
              <a:ext cx="5867400" cy="3844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8369" y="2133600"/>
              <a:ext cx="1015272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b="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RCFile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not in Hadoop?</a:t>
            </a: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990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reason why not!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19655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57255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hive.vectorized.execution.enabled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true;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03854" y="3048000"/>
            <a:ext cx="57255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boolean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selected;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size;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columns;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extends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 long[]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" y="236220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Batch of rows, organized as columns: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63096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010400" y="381000"/>
            <a:ext cx="1795299" cy="160632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09600" y="1295400"/>
            <a:ext cx="5602415" cy="55092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LongColumnAddLongScalarExpression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scalar;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void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evaluate(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VectorizedRowBatch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batch)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long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[]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LongColumnVector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batch.columns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outputColumn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]).vector;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batch.selectedInUse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j = 0; j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j++)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batch.selected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[j];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= 0;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batch.size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++)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inVector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] + scalar;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505200" y="6019800"/>
            <a:ext cx="5105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Vectorized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operator example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Vectorized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Execution?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76400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2747980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Select</a:t>
            </a:r>
          </a:p>
        </p:txBody>
      </p:sp>
    </p:spTree>
    <p:extLst>
      <p:ext uri="{BB962C8B-B14F-4D97-AF65-F5344CB8AC3E}">
        <p14:creationId xmlns:p14="http://schemas.microsoft.com/office/powerpoint/2010/main" val="11850656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838200" y="2993886"/>
            <a:ext cx="76648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LessThan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Multiply(Attribute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("x"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), </a:t>
            </a:r>
            <a:endParaRPr lang="en-US" sz="1800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  Divide(Minus(Literal(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"1")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Attribute("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y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"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)), 100)),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434) </a:t>
            </a:r>
            <a:endParaRPr lang="en-US" sz="18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pic>
        <p:nvPicPr>
          <p:cNvPr id="3" name="Picture 2" descr="spark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289" y="228600"/>
            <a:ext cx="2152511" cy="1143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57200" y="1447800"/>
            <a:ext cx="55716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SELECT x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, y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z </a:t>
            </a:r>
            <a:r>
              <a:rPr lang="en-US" sz="20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2000" b="0" dirty="0" smtClean="0">
                <a:solidFill>
                  <a:schemeClr val="bg1"/>
                </a:solidFill>
                <a:latin typeface="Andale Mono"/>
                <a:cs typeface="Andale Mono"/>
              </a:rPr>
              <a:t>x * (1 – y)/100 &lt; 434;</a:t>
            </a:r>
            <a:endParaRPr lang="en-US" sz="2000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3400" y="2460486"/>
            <a:ext cx="510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Predicate is “interpreted” as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174465">
            <a:off x="2996040" y="3913034"/>
            <a:ext cx="1113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Slow!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33400" y="4513421"/>
            <a:ext cx="8001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Dynamic code generation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(feed AST into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compiler to generate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bytecode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):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8200" y="5660886"/>
            <a:ext cx="6279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("x")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* (1 – </a:t>
            </a:r>
            <a:r>
              <a:rPr lang="en-US" sz="18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row.get</a:t>
            </a:r>
            <a:r>
              <a:rPr lang="en-US" sz="1800" b="0" dirty="0" smtClean="0">
                <a:solidFill>
                  <a:schemeClr val="bg1"/>
                </a:solidFill>
                <a:latin typeface="Andale Mono"/>
                <a:cs typeface="Andale Mono"/>
              </a:rPr>
              <a:t>("y"))</a:t>
            </a:r>
            <a:r>
              <a:rPr lang="en-US" sz="1800" b="0" dirty="0">
                <a:solidFill>
                  <a:schemeClr val="bg1"/>
                </a:solidFill>
                <a:latin typeface="Andale Mono"/>
                <a:cs typeface="Andale Mono"/>
              </a:rPr>
              <a:t>/100 &lt; 434</a:t>
            </a:r>
          </a:p>
        </p:txBody>
      </p:sp>
      <p:sp>
        <p:nvSpPr>
          <p:cNvPr id="12" name="TextBox 11"/>
          <p:cNvSpPr txBox="1"/>
          <p:nvPr/>
        </p:nvSpPr>
        <p:spPr>
          <a:xfrm rot="21174465">
            <a:off x="2838939" y="6104318"/>
            <a:ext cx="23422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Much faster!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973983" y="-121860"/>
            <a:ext cx="122641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9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Compiled Queries?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86771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Advantages of Column Stores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1306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Inherent advantages: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511623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Better compression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Read efficiency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4801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Works well with: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861137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Vectorized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Execution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Compiled Queries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5634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Hadoop can adopt all of these optimizations!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022424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000"/>
            <a:ext cx="7200900" cy="2451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76800" y="2971800"/>
            <a:ext cx="2971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Required: exactly one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Optional: 0 or 1 occurrence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Repeated: 0 or more occurrences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6" name="Picture 5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610100"/>
            <a:ext cx="3835400" cy="1790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38200" y="43169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1174465">
            <a:off x="4131930" y="6049095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 about semi-structured data?</a:t>
            </a:r>
          </a:p>
        </p:txBody>
      </p:sp>
    </p:spTree>
    <p:extLst>
      <p:ext uri="{BB962C8B-B14F-4D97-AF65-F5344CB8AC3E}">
        <p14:creationId xmlns:p14="http://schemas.microsoft.com/office/powerpoint/2010/main" val="103639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https://</a:t>
            </a:r>
            <a:r>
              <a:rPr lang="en-US" sz="1000" b="0" dirty="0" err="1">
                <a:solidFill>
                  <a:schemeClr val="bg1"/>
                </a:solidFill>
              </a:rPr>
              <a:t>blog.twitter.com</a:t>
            </a:r>
            <a:r>
              <a:rPr lang="en-US" sz="1000" b="0" dirty="0">
                <a:solidFill>
                  <a:schemeClr val="bg1"/>
                </a:solidFill>
              </a:rPr>
              <a:t>/2013/</a:t>
            </a:r>
            <a:r>
              <a:rPr lang="en-US" sz="1000" b="0" dirty="0" err="1">
                <a:solidFill>
                  <a:schemeClr val="bg1"/>
                </a:solidFill>
              </a:rPr>
              <a:t>dremel</a:t>
            </a:r>
            <a:r>
              <a:rPr lang="en-US" sz="1000" b="0" dirty="0">
                <a:solidFill>
                  <a:schemeClr val="bg1"/>
                </a:solidFill>
              </a:rPr>
              <a:t>-made-simple-with-parquet</a:t>
            </a:r>
          </a:p>
        </p:txBody>
      </p:sp>
      <p:pic>
        <p:nvPicPr>
          <p:cNvPr id="5" name="Picture 4" descr="parquet-drib_1x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4483413"/>
            <a:ext cx="3166116" cy="2374587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17526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What’s the solution?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1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Google’s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Dremel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storage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Open-source implementation in Parquet</a:t>
            </a:r>
          </a:p>
        </p:txBody>
      </p:sp>
    </p:spTree>
    <p:extLst>
      <p:ext uri="{BB962C8B-B14F-4D97-AF65-F5344CB8AC3E}">
        <p14:creationId xmlns:p14="http://schemas.microsoft.com/office/powerpoint/2010/main" val="8188550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1270000"/>
            <a:ext cx="7112000" cy="2070100"/>
          </a:xfrm>
          <a:prstGeom prst="rect">
            <a:avLst/>
          </a:prstGeom>
        </p:spPr>
      </p:pic>
      <p:pic>
        <p:nvPicPr>
          <p:cNvPr id="5" name="Picture 4" descr="parquet4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300" y="3378200"/>
            <a:ext cx="7124700" cy="31750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Optional and Repeated Elements</a:t>
            </a:r>
          </a:p>
        </p:txBody>
      </p:sp>
    </p:spTree>
    <p:extLst>
      <p:ext uri="{BB962C8B-B14F-4D97-AF65-F5344CB8AC3E}">
        <p14:creationId xmlns:p14="http://schemas.microsoft.com/office/powerpoint/2010/main" val="27011731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arquet6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000" y="4305300"/>
            <a:ext cx="3835400" cy="17907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174465">
            <a:off x="4305375" y="5390221"/>
            <a:ext cx="34308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other information do we need to store?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Tree Decomposition</a:t>
            </a:r>
          </a:p>
        </p:txBody>
      </p:sp>
      <p:pic>
        <p:nvPicPr>
          <p:cNvPr id="12" name="Picture 11" descr="parquet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13" name="Picture 12" descr="parquet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6919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def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50" y="1511300"/>
            <a:ext cx="7150100" cy="2171700"/>
          </a:xfrm>
          <a:prstGeom prst="rect">
            <a:avLst/>
          </a:prstGeom>
        </p:spPr>
      </p:pic>
      <p:pic>
        <p:nvPicPr>
          <p:cNvPr id="5" name="Picture 4" descr="parquet-deflevel2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797300"/>
            <a:ext cx="7124700" cy="19177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</a:t>
            </a:r>
          </a:p>
        </p:txBody>
      </p:sp>
    </p:spTree>
    <p:extLst>
      <p:ext uri="{BB962C8B-B14F-4D97-AF65-F5344CB8AC3E}">
        <p14:creationId xmlns:p14="http://schemas.microsoft.com/office/powerpoint/2010/main" val="18599223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arquet-deflevel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057400"/>
            <a:ext cx="7289800" cy="2895600"/>
          </a:xfrm>
          <a:prstGeom prst="rect">
            <a:avLst/>
          </a:prstGeom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Definition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21780286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371600"/>
            <a:ext cx="6276439" cy="515963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</a:t>
            </a:r>
          </a:p>
        </p:txBody>
      </p:sp>
    </p:spTree>
    <p:extLst>
      <p:ext uri="{BB962C8B-B14F-4D97-AF65-F5344CB8AC3E}">
        <p14:creationId xmlns:p14="http://schemas.microsoft.com/office/powerpoint/2010/main" val="2772414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arquet-replevel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219200"/>
            <a:ext cx="5583876" cy="4648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52600" y="5943600"/>
            <a:ext cx="601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0 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record and implies creating a new level1 and level2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list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1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new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level1 list and implies creating a new level2 list as well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2 </a:t>
            </a:r>
            <a:r>
              <a:rPr lang="en-US" b="0" dirty="0">
                <a:solidFill>
                  <a:schemeClr val="bg2"/>
                </a:solidFill>
                <a:latin typeface="Gill Sans"/>
                <a:cs typeface="Gill Sans"/>
              </a:rPr>
              <a:t>marks every new element in a level2 list.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Repetition Level: Illustration</a:t>
            </a:r>
          </a:p>
        </p:txBody>
      </p:sp>
    </p:spTree>
    <p:extLst>
      <p:ext uri="{BB962C8B-B14F-4D97-AF65-F5344CB8AC3E}">
        <p14:creationId xmlns:p14="http://schemas.microsoft.com/office/powerpoint/2010/main" val="19963829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s-aggre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648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486891" y="5562600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GROUP BY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Aggregation</a:t>
            </a:r>
          </a:p>
        </p:txBody>
      </p:sp>
    </p:spTree>
    <p:extLst>
      <p:ext uri="{BB962C8B-B14F-4D97-AF65-F5344CB8AC3E}">
        <p14:creationId xmlns:p14="http://schemas.microsoft.com/office/powerpoint/2010/main" val="8221080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arquet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1371600"/>
            <a:ext cx="7200900" cy="2451100"/>
          </a:xfrm>
          <a:prstGeom prst="rect">
            <a:avLst/>
          </a:prstGeom>
        </p:spPr>
      </p:pic>
      <p:pic>
        <p:nvPicPr>
          <p:cNvPr id="6" name="Picture 5" descr="parquet5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0" y="1905000"/>
            <a:ext cx="5087018" cy="23622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8200" y="4012168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8" descr="parquet7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4381500"/>
            <a:ext cx="7137400" cy="20955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It Together</a:t>
            </a:r>
          </a:p>
        </p:txBody>
      </p:sp>
    </p:spTree>
    <p:extLst>
      <p:ext uri="{BB962C8B-B14F-4D97-AF65-F5344CB8AC3E}">
        <p14:creationId xmlns:p14="http://schemas.microsoft.com/office/powerpoint/2010/main" val="23210695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787" y="1459210"/>
            <a:ext cx="5704813" cy="3341390"/>
          </a:xfrm>
          <a:prstGeom prst="rect">
            <a:avLst/>
          </a:prstGeom>
        </p:spPr>
      </p:pic>
      <p:pic>
        <p:nvPicPr>
          <p:cNvPr id="4" name="Picture 3" descr="parquet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4109095"/>
            <a:ext cx="5715000" cy="21393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29000" y="2971800"/>
            <a:ext cx="4038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Project onto </a:t>
            </a:r>
            <a:r>
              <a:rPr lang="en-US" sz="2000" b="0" dirty="0" err="1" smtClean="0">
                <a:solidFill>
                  <a:schemeClr val="bg2"/>
                </a:solidFill>
                <a:latin typeface="Gill Sans"/>
                <a:cs typeface="Gill Sans"/>
              </a:rPr>
              <a:t>contacts.phoneNumber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Right Arrow 5"/>
          <p:cNvSpPr/>
          <p:nvPr/>
        </p:nvSpPr>
        <p:spPr bwMode="auto">
          <a:xfrm rot="2889970">
            <a:off x="4148565" y="3605979"/>
            <a:ext cx="9906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Sample Projection</a:t>
            </a:r>
          </a:p>
        </p:txBody>
      </p:sp>
    </p:spTree>
    <p:extLst>
      <p:ext uri="{BB962C8B-B14F-4D97-AF65-F5344CB8AC3E}">
        <p14:creationId xmlns:p14="http://schemas.microsoft.com/office/powerpoint/2010/main" val="11762247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arquet1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44" y="3568700"/>
            <a:ext cx="7239000" cy="2908300"/>
          </a:xfrm>
          <a:prstGeom prst="rect">
            <a:avLst/>
          </a:prstGeom>
        </p:spPr>
      </p:pic>
      <p:pic>
        <p:nvPicPr>
          <p:cNvPr id="4" name="Picture 3" descr="parquet6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400" y="1740932"/>
            <a:ext cx="3835400" cy="17907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8600" y="1447800"/>
            <a:ext cx="426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Columnar Decomposition</a:t>
            </a:r>
            <a:endParaRPr lang="en-US" sz="1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174465">
            <a:off x="5191899" y="5928050"/>
            <a:ext cx="34797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Efficient Representations?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Physical Layout</a:t>
            </a:r>
          </a:p>
        </p:txBody>
      </p:sp>
    </p:spTree>
    <p:extLst>
      <p:ext uri="{BB962C8B-B14F-4D97-AF65-F5344CB8AC3E}">
        <p14:creationId xmlns:p14="http://schemas.microsoft.com/office/powerpoint/2010/main" val="30680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Key Ideas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362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are good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representations need schemas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4334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Schemas allow logical/physical separation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962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Logical/physical separation allows you to do cool things</a:t>
            </a:r>
          </a:p>
        </p:txBody>
      </p:sp>
    </p:spTree>
    <p:extLst>
      <p:ext uri="{BB962C8B-B14F-4D97-AF65-F5344CB8AC3E}">
        <p14:creationId xmlns:p14="http://schemas.microsoft.com/office/powerpoint/2010/main" val="33591157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SML-Card-Cata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63624"/>
            <a:ext cx="4359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Indexes are a good thing!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(Card Catalog)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4924070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</a:t>
            </a:r>
            <a:r>
              <a:rPr lang="en-US" sz="1000" b="0" dirty="0" smtClean="0">
                <a:solidFill>
                  <a:schemeClr val="bg1"/>
                </a:solidFill>
              </a:rPr>
              <a:t>: Lin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Full</a:t>
            </a:r>
            <a:r>
              <a:rPr lang="en-US" sz="1000" b="0" dirty="0">
                <a:solidFill>
                  <a:schemeClr val="bg1"/>
                </a:solidFill>
              </a:rPr>
              <a:t>-Text Indexing for Optimizing Selection Operations in Large-Scale Data Analytics</a:t>
            </a:r>
            <a:r>
              <a:rPr lang="en-US" sz="1000" b="0" dirty="0" smtClean="0">
                <a:solidFill>
                  <a:schemeClr val="bg1"/>
                </a:solidFill>
              </a:rPr>
              <a:t>. MAPREDUCE Workshop.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014889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ss_hay_by_David_Shankbon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5334002"/>
            <a:ext cx="9144000" cy="1219200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19200" y="5791200"/>
            <a:ext cx="7696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latin typeface="Gill Sans"/>
                <a:cs typeface="Gill Sans"/>
              </a:rPr>
              <a:t>“Trying to find a needle in a haystack… with a snowplow”</a:t>
            </a:r>
          </a:p>
          <a:p>
            <a:pPr algn="ctr"/>
            <a:r>
              <a:rPr lang="en-US" sz="2400" b="0" dirty="0" smtClean="0">
                <a:latin typeface="Gill Sans"/>
                <a:cs typeface="Gill Sans"/>
              </a:rPr>
              <a:t>					@</a:t>
            </a:r>
            <a:r>
              <a:rPr lang="en-US" sz="2400" b="0" dirty="0" err="1" smtClean="0">
                <a:latin typeface="Gill Sans"/>
                <a:cs typeface="Gill Sans"/>
              </a:rPr>
              <a:t>squarecog</a:t>
            </a:r>
            <a:endParaRPr lang="en-US" sz="24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26639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81000" y="3505200"/>
            <a:ext cx="475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Pig performs a brute force scan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962400"/>
            <a:ext cx="6532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Then promptly chucks out most of the data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0668074">
            <a:off x="6765673" y="3687441"/>
            <a:ext cx="14492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FF0000"/>
                </a:solidFill>
                <a:latin typeface="Gill Sans"/>
                <a:cs typeface="Gill Sans"/>
              </a:rPr>
              <a:t>Stupid.</a:t>
            </a:r>
            <a:endParaRPr lang="en-US" sz="36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1000" y="4724400"/>
            <a:ext cx="4443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Uhhh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… how about an index?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81000" y="5115580"/>
            <a:ext cx="40110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Use Lucene full-text index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2000" y="1524000"/>
            <a:ext cx="8077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status = load ’/tables/statuses/2011/03/01’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StatusProtobufPigLoader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as (id: long,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user_id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long, text: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...);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filtered = filter status by text matches ’.*\\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bhadoop\\b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.*’;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…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+ Full-Text Indexes</a:t>
            </a:r>
          </a:p>
        </p:txBody>
      </p:sp>
    </p:spTree>
    <p:extLst>
      <p:ext uri="{BB962C8B-B14F-4D97-AF65-F5344CB8AC3E}">
        <p14:creationId xmlns:p14="http://schemas.microsoft.com/office/powerpoint/2010/main" val="5120685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84180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esults-jo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2192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5410200"/>
            <a:ext cx="8382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INTO Temp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AVG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, SUM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FROM Rankings AS R,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AS UV</a:t>
            </a: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WHERE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R.pageURL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UV.destURL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AND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UV.visitDate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BETWEEN 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15’) AND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Date('2000-01-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22’) GROUP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UV.sourceIP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endParaRPr lang="en-US" sz="1100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100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avgPageRank</a:t>
            </a:r>
            <a:r>
              <a:rPr lang="en-US" sz="1100" b="0" dirty="0" smtClean="0">
                <a:solidFill>
                  <a:schemeClr val="bg1"/>
                </a:solidFill>
                <a:latin typeface="Andale Mono"/>
                <a:cs typeface="Andale Mono"/>
              </a:rPr>
              <a:t> FROM Temp ORDER 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BY </a:t>
            </a:r>
            <a:r>
              <a:rPr lang="en-US" sz="1100" b="0" dirty="0" err="1">
                <a:solidFill>
                  <a:schemeClr val="bg1"/>
                </a:solidFill>
                <a:latin typeface="Andale Mono"/>
                <a:cs typeface="Andale Mono"/>
              </a:rPr>
              <a:t>totalRevenue</a:t>
            </a:r>
            <a:r>
              <a:rPr lang="en-US" sz="1100" b="0" dirty="0">
                <a:solidFill>
                  <a:schemeClr val="bg1"/>
                </a:solidFill>
                <a:latin typeface="Andale Mono"/>
                <a:cs typeface="Andale Mono"/>
              </a:rPr>
              <a:t> DESC LIMIT 1;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vs. Databases: Join</a:t>
            </a:r>
          </a:p>
        </p:txBody>
      </p:sp>
    </p:spTree>
    <p:extLst>
      <p:ext uri="{BB962C8B-B14F-4D97-AF65-F5344CB8AC3E}">
        <p14:creationId xmlns:p14="http://schemas.microsoft.com/office/powerpoint/2010/main" val="15149036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</a:rPr>
              <a:t>LZO blocks</a:t>
            </a:r>
            <a:endParaRPr lang="en-US" sz="1400" b="0" dirty="0">
              <a:solidFill>
                <a:schemeClr val="bg1"/>
              </a:solidFill>
            </a:endParaRPr>
          </a:p>
        </p:txBody>
      </p:sp>
      <p:sp>
        <p:nvSpPr>
          <p:cNvPr id="58" name="Can 57"/>
          <p:cNvSpPr/>
          <p:nvPr/>
        </p:nvSpPr>
        <p:spPr bwMode="auto">
          <a:xfrm>
            <a:off x="6096000" y="685800"/>
            <a:ext cx="1524000" cy="10668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Lucene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Index</a:t>
            </a:r>
          </a:p>
        </p:txBody>
      </p:sp>
      <p:grpSp>
        <p:nvGrpSpPr>
          <p:cNvPr id="105" name="Group 104"/>
          <p:cNvGrpSpPr/>
          <p:nvPr/>
        </p:nvGrpSpPr>
        <p:grpSpPr>
          <a:xfrm>
            <a:off x="609600" y="2176046"/>
            <a:ext cx="7620000" cy="338554"/>
            <a:chOff x="609600" y="2176046"/>
            <a:chExt cx="7620000" cy="338554"/>
          </a:xfrm>
        </p:grpSpPr>
        <p:sp>
          <p:nvSpPr>
            <p:cNvPr id="64" name="Rectangle 63"/>
            <p:cNvSpPr/>
            <p:nvPr/>
          </p:nvSpPr>
          <p:spPr bwMode="auto">
            <a:xfrm>
              <a:off x="60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0" name="Rectangle 69"/>
            <p:cNvSpPr/>
            <p:nvPr/>
          </p:nvSpPr>
          <p:spPr bwMode="auto">
            <a:xfrm>
              <a:off x="83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1" name="Rectangle 70"/>
            <p:cNvSpPr/>
            <p:nvPr/>
          </p:nvSpPr>
          <p:spPr bwMode="auto">
            <a:xfrm>
              <a:off x="106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2" name="Rectangle 71"/>
            <p:cNvSpPr/>
            <p:nvPr/>
          </p:nvSpPr>
          <p:spPr bwMode="auto">
            <a:xfrm>
              <a:off x="129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1981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2209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2438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2667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327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350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 bwMode="auto">
            <a:xfrm>
              <a:off x="373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2" name="Rectangle 81"/>
            <p:cNvSpPr/>
            <p:nvPr/>
          </p:nvSpPr>
          <p:spPr bwMode="auto">
            <a:xfrm>
              <a:off x="396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3" name="Rectangle 82"/>
            <p:cNvSpPr/>
            <p:nvPr/>
          </p:nvSpPr>
          <p:spPr bwMode="auto">
            <a:xfrm>
              <a:off x="419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Rectangle 83"/>
            <p:cNvSpPr/>
            <p:nvPr/>
          </p:nvSpPr>
          <p:spPr bwMode="auto">
            <a:xfrm>
              <a:off x="4419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5" name="Rectangle 84"/>
            <p:cNvSpPr/>
            <p:nvPr/>
          </p:nvSpPr>
          <p:spPr bwMode="auto">
            <a:xfrm>
              <a:off x="4648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6" name="Rectangle 85"/>
            <p:cNvSpPr/>
            <p:nvPr/>
          </p:nvSpPr>
          <p:spPr bwMode="auto">
            <a:xfrm>
              <a:off x="4876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7" name="Rectangle 86"/>
            <p:cNvSpPr/>
            <p:nvPr/>
          </p:nvSpPr>
          <p:spPr bwMode="auto">
            <a:xfrm>
              <a:off x="5105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8" name="Rectangle 87"/>
            <p:cNvSpPr/>
            <p:nvPr/>
          </p:nvSpPr>
          <p:spPr bwMode="auto">
            <a:xfrm>
              <a:off x="5334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9" name="Rectangle 88"/>
            <p:cNvSpPr/>
            <p:nvPr/>
          </p:nvSpPr>
          <p:spPr bwMode="auto">
            <a:xfrm>
              <a:off x="5943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0" name="Rectangle 89"/>
            <p:cNvSpPr/>
            <p:nvPr/>
          </p:nvSpPr>
          <p:spPr bwMode="auto">
            <a:xfrm>
              <a:off x="6172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1" name="Rectangle 90"/>
            <p:cNvSpPr/>
            <p:nvPr/>
          </p:nvSpPr>
          <p:spPr bwMode="auto">
            <a:xfrm>
              <a:off x="6400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2" name="Rectangle 91"/>
            <p:cNvSpPr/>
            <p:nvPr/>
          </p:nvSpPr>
          <p:spPr bwMode="auto">
            <a:xfrm>
              <a:off x="6629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3" name="Rectangle 92"/>
            <p:cNvSpPr/>
            <p:nvPr/>
          </p:nvSpPr>
          <p:spPr bwMode="auto">
            <a:xfrm>
              <a:off x="6858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4" name="Rectangle 93"/>
            <p:cNvSpPr/>
            <p:nvPr/>
          </p:nvSpPr>
          <p:spPr bwMode="auto">
            <a:xfrm>
              <a:off x="70866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5" name="Rectangle 94"/>
            <p:cNvSpPr/>
            <p:nvPr/>
          </p:nvSpPr>
          <p:spPr bwMode="auto">
            <a:xfrm>
              <a:off x="73152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6" name="Rectangle 95"/>
            <p:cNvSpPr/>
            <p:nvPr/>
          </p:nvSpPr>
          <p:spPr bwMode="auto">
            <a:xfrm>
              <a:off x="75438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7" name="Rectangle 96"/>
            <p:cNvSpPr/>
            <p:nvPr/>
          </p:nvSpPr>
          <p:spPr bwMode="auto">
            <a:xfrm>
              <a:off x="77724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8" name="Rectangle 97"/>
            <p:cNvSpPr/>
            <p:nvPr/>
          </p:nvSpPr>
          <p:spPr bwMode="auto">
            <a:xfrm>
              <a:off x="8001000" y="2176046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2895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5562600" y="2176046"/>
              <a:ext cx="3898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latin typeface="Gill Sans"/>
                  <a:cs typeface="Gill Sans"/>
                </a:rPr>
                <a:t>…</a:t>
              </a:r>
              <a:endParaRPr lang="en-US" dirty="0">
                <a:latin typeface="Gill Sans"/>
                <a:cs typeface="Gill Sans"/>
              </a:endParaRPr>
            </a:p>
          </p:txBody>
        </p:sp>
      </p:grpSp>
      <p:sp>
        <p:nvSpPr>
          <p:cNvPr id="102" name="TextBox 101"/>
          <p:cNvSpPr txBox="1"/>
          <p:nvPr/>
        </p:nvSpPr>
        <p:spPr>
          <a:xfrm>
            <a:off x="1447800" y="4876800"/>
            <a:ext cx="48526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Build “pseudo-document” for each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Lzo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block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914400" y="4343400"/>
            <a:ext cx="47796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for selection on tweet content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1447800" y="5224046"/>
            <a:ext cx="41462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Index pseudo-documents with Lucene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381000" y="457200"/>
            <a:ext cx="197562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Index-time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80973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animBg="1"/>
      <p:bldP spid="102" grpId="0"/>
      <p:bldP spid="103" grpId="0"/>
      <p:bldP spid="10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 bwMode="auto">
          <a:xfrm rot="5400000">
            <a:off x="2896394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34" name="Group 69"/>
          <p:cNvGrpSpPr/>
          <p:nvPr/>
        </p:nvGrpSpPr>
        <p:grpSpPr>
          <a:xfrm>
            <a:off x="609600" y="3657600"/>
            <a:ext cx="31242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6" name="Group 70"/>
          <p:cNvGrpSpPr/>
          <p:nvPr/>
        </p:nvGrpSpPr>
        <p:grpSpPr>
          <a:xfrm>
            <a:off x="3733801" y="3657600"/>
            <a:ext cx="2895599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41" name="Group 71"/>
          <p:cNvGrpSpPr/>
          <p:nvPr/>
        </p:nvGrpSpPr>
        <p:grpSpPr>
          <a:xfrm>
            <a:off x="6629401" y="3657600"/>
            <a:ext cx="1892537" cy="338554"/>
            <a:chOff x="6629401" y="3657600"/>
            <a:chExt cx="1892537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13053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rgbClr val="000000"/>
                  </a:solidFill>
                </a:rPr>
                <a:t>InputSplit</a:t>
              </a:r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61" name="Rounded Rectangle 60"/>
          <p:cNvSpPr/>
          <p:nvPr/>
        </p:nvSpPr>
        <p:spPr bwMode="auto">
          <a:xfrm>
            <a:off x="6096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2" name="Rounded Rectangle 61"/>
          <p:cNvSpPr/>
          <p:nvPr/>
        </p:nvSpPr>
        <p:spPr bwMode="auto">
          <a:xfrm>
            <a:off x="37338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sp>
        <p:nvSpPr>
          <p:cNvPr id="63" name="Rounded Rectangle 62"/>
          <p:cNvSpPr/>
          <p:nvPr/>
        </p:nvSpPr>
        <p:spPr bwMode="auto">
          <a:xfrm>
            <a:off x="6629400" y="45720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5" name="Straight Arrow Connector 64"/>
          <p:cNvCxnSpPr/>
          <p:nvPr/>
        </p:nvCxnSpPr>
        <p:spPr bwMode="auto">
          <a:xfrm rot="16200000" flipH="1">
            <a:off x="5334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 bwMode="auto">
          <a:xfrm rot="16200000" flipH="1">
            <a:off x="3657600" y="4191000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 bwMode="auto">
          <a:xfrm rot="16200000" flipH="1">
            <a:off x="6553200" y="4191001"/>
            <a:ext cx="533400" cy="228600"/>
          </a:xfrm>
          <a:prstGeom prst="straightConnector1">
            <a:avLst/>
          </a:prstGeom>
          <a:ln>
            <a:headEnd type="non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109260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LZO blocks</a:t>
            </a:r>
            <a:endParaRPr lang="en-US" sz="1400" b="0" dirty="0">
              <a:solidFill>
                <a:srgbClr val="000000"/>
              </a:solidFill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5105400" y="685800"/>
            <a:ext cx="2514600" cy="1066800"/>
            <a:chOff x="5105400" y="685800"/>
            <a:chExt cx="2514600" cy="1066800"/>
          </a:xfrm>
        </p:grpSpPr>
        <p:cxnSp>
          <p:nvCxnSpPr>
            <p:cNvPr id="64" name="Straight Arrow Connector 63"/>
            <p:cNvCxnSpPr>
              <a:stCxn id="68" idx="3"/>
              <a:endCxn id="58" idx="2"/>
            </p:cNvCxnSpPr>
            <p:nvPr/>
          </p:nvCxnSpPr>
          <p:spPr bwMode="auto">
            <a:xfrm>
              <a:off x="5105400" y="1219200"/>
              <a:ext cx="9906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sp>
          <p:nvSpPr>
            <p:cNvPr id="58" name="Can 57"/>
            <p:cNvSpPr/>
            <p:nvPr/>
          </p:nvSpPr>
          <p:spPr bwMode="auto">
            <a:xfrm>
              <a:off x="6096000" y="685800"/>
              <a:ext cx="1524000" cy="1066800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Lucene</a:t>
              </a:r>
              <a:endParaRPr lang="en-US" dirty="0" smtClean="0">
                <a:solidFill>
                  <a:srgbClr val="000000"/>
                </a:solidFill>
                <a:latin typeface="Arial" charset="0"/>
              </a:endParaRPr>
            </a:p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Arial" charset="0"/>
                </a:rPr>
                <a:t>Index</a:t>
              </a:r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838200" y="2971800"/>
            <a:ext cx="6934200" cy="304800"/>
            <a:chOff x="838200" y="2971800"/>
            <a:chExt cx="6934200" cy="304800"/>
          </a:xfrm>
        </p:grpSpPr>
        <p:sp>
          <p:nvSpPr>
            <p:cNvPr id="72" name="Rectangle 71"/>
            <p:cNvSpPr/>
            <p:nvPr/>
          </p:nvSpPr>
          <p:spPr bwMode="auto">
            <a:xfrm>
              <a:off x="83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Rectangle 72"/>
            <p:cNvSpPr/>
            <p:nvPr/>
          </p:nvSpPr>
          <p:spPr bwMode="auto">
            <a:xfrm>
              <a:off x="152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Rectangle 73"/>
            <p:cNvSpPr/>
            <p:nvPr/>
          </p:nvSpPr>
          <p:spPr bwMode="auto">
            <a:xfrm>
              <a:off x="17526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5" name="Rectangle 74"/>
            <p:cNvSpPr/>
            <p:nvPr/>
          </p:nvSpPr>
          <p:spPr bwMode="auto">
            <a:xfrm>
              <a:off x="4191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 bwMode="auto">
            <a:xfrm>
              <a:off x="46482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Rectangle 76"/>
            <p:cNvSpPr/>
            <p:nvPr/>
          </p:nvSpPr>
          <p:spPr bwMode="auto">
            <a:xfrm>
              <a:off x="5334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8" name="Rectangle 77"/>
            <p:cNvSpPr/>
            <p:nvPr/>
          </p:nvSpPr>
          <p:spPr bwMode="auto">
            <a:xfrm>
              <a:off x="66294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79" name="Rectangle 78"/>
            <p:cNvSpPr/>
            <p:nvPr/>
          </p:nvSpPr>
          <p:spPr bwMode="auto">
            <a:xfrm>
              <a:off x="68580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Rectangle 79"/>
            <p:cNvSpPr/>
            <p:nvPr/>
          </p:nvSpPr>
          <p:spPr bwMode="auto">
            <a:xfrm>
              <a:off x="7543800" y="2971800"/>
              <a:ext cx="228600" cy="3048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endParaRPr>
            </a:p>
          </p:txBody>
        </p:sp>
      </p:grpSp>
      <p:cxnSp>
        <p:nvCxnSpPr>
          <p:cNvPr id="40" name="Straight Connector 39"/>
          <p:cNvCxnSpPr/>
          <p:nvPr/>
        </p:nvCxnSpPr>
        <p:spPr bwMode="auto">
          <a:xfrm rot="5400000">
            <a:off x="5791200" y="3199606"/>
            <a:ext cx="1675606" cy="794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1066800" y="5715000"/>
            <a:ext cx="70081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Only process blocks known to satisfy selection criteria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81000" y="4572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Run-time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41195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8" grpId="0" animBg="1"/>
      <p:bldP spid="8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Integration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encapsulated in the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RecordReaders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know what blocks to process and skip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Completely transparent to mappers</a:t>
            </a:r>
          </a:p>
        </p:txBody>
      </p:sp>
    </p:spTree>
    <p:extLst>
      <p:ext uri="{BB962C8B-B14F-4D97-AF65-F5344CB8AC3E}">
        <p14:creationId xmlns:p14="http://schemas.microsoft.com/office/powerpoint/2010/main" val="34081318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Experiments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Selection on tweet content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Varied selectivity range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50966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day sample data (70m tweets, 8/1/2010)</a:t>
            </a:r>
          </a:p>
        </p:txBody>
      </p:sp>
    </p:spTree>
    <p:extLst>
      <p:ext uri="{BB962C8B-B14F-4D97-AF65-F5344CB8AC3E}">
        <p14:creationId xmlns:p14="http://schemas.microsoft.com/office/powerpoint/2010/main" val="3685272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querie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256109"/>
            <a:ext cx="7239000" cy="423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2927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ime-cumulativ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661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0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107671"/>
              </p:ext>
            </p:extLst>
          </p:nvPr>
        </p:nvGraphicFramePr>
        <p:xfrm>
          <a:off x="3657600" y="2967037"/>
          <a:ext cx="1636713" cy="64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2" name="Equation" r:id="rId3" imgW="965200" imgH="381000" progId="Equation.3">
                  <p:embed/>
                </p:oleObj>
              </mc:Choice>
              <mc:Fallback>
                <p:oleObj name="Equation" r:id="rId3" imgW="9652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2967037"/>
                        <a:ext cx="1636713" cy="644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0916036"/>
              </p:ext>
            </p:extLst>
          </p:nvPr>
        </p:nvGraphicFramePr>
        <p:xfrm>
          <a:off x="3733800" y="4338637"/>
          <a:ext cx="1527175" cy="309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13" name="Equation" r:id="rId5" imgW="876300" imgH="177800" progId="Equation.3">
                  <p:embed/>
                </p:oleObj>
              </mc:Choice>
              <mc:Fallback>
                <p:oleObj name="Equation" r:id="rId5" imgW="876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3800" y="4338637"/>
                        <a:ext cx="1527175" cy="309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Analytical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47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Task: prediction LZO blocks scanned by selectivity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5098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Poisson model: P(observing k occurrences in a block)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8769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E(fraction of blocks scanned)</a:t>
            </a:r>
          </a:p>
        </p:txBody>
      </p:sp>
    </p:spTree>
    <p:extLst>
      <p:ext uri="{BB962C8B-B14F-4D97-AF65-F5344CB8AC3E}">
        <p14:creationId xmlns:p14="http://schemas.microsoft.com/office/powerpoint/2010/main" val="35083911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lock_cn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143000"/>
            <a:ext cx="6857543" cy="480028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42329" y="609600"/>
            <a:ext cx="323007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Selectivity 0.001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82% of all blocks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Selectivity 0.002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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  <a:sym typeface="Symbol"/>
              </a:rPr>
              <a:t> 97% of all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91200" y="6172200"/>
            <a:ext cx="31130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But: can predic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t a priori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1219200"/>
            <a:ext cx="16813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Total: ~40k blocks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68239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MapReduce: A Major Step Backwards?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597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a step backward in database access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978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Schemas are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Separation of the schema from the application is good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High-level access languages are good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poor implementation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50073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Brute force and only brute force (no indexes, for example)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034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not novel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458664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missing features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0" y="496764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Bulk loader, indexing, updates, transactions…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5481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is incompatible with DMBS tools</a:t>
            </a:r>
          </a:p>
        </p:txBody>
      </p:sp>
      <p:sp>
        <p:nvSpPr>
          <p:cNvPr id="17" name="TextBox 1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0547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4330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Hadoop is slow...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456113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24px-Koi_feeding,_National_Arboretum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9600" y="0"/>
            <a:ext cx="10312176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(Fish)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304800" y="5143500"/>
            <a:ext cx="5638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Something seems fishy…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116047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259205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Integer.parseInt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" y="2957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String.substring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338155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String.split</a:t>
            </a:r>
            <a:endParaRPr lang="en-US" sz="20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Hadoop slow because string manipulation is slow?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1890355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Why was Hadoop slow?</a:t>
            </a:r>
          </a:p>
        </p:txBody>
      </p:sp>
    </p:spTree>
    <p:extLst>
      <p:ext uri="{BB962C8B-B14F-4D97-AF65-F5344CB8AC3E}">
        <p14:creationId xmlns:p14="http://schemas.microsoft.com/office/powerpoint/2010/main" val="7582997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54261</TotalTime>
  <Words>2572</Words>
  <Application>Microsoft Macintosh PowerPoint</Application>
  <PresentationFormat>On-screen Show (4:3)</PresentationFormat>
  <Paragraphs>539</Paragraphs>
  <Slides>69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9" baseType="lpstr">
      <vt:lpstr>Andale Mono</vt:lpstr>
      <vt:lpstr>Arial Black</vt:lpstr>
      <vt:lpstr>Calibri</vt:lpstr>
      <vt:lpstr>Gill Sans</vt:lpstr>
      <vt:lpstr>Symbol</vt:lpstr>
      <vt:lpstr>Wingdings</vt:lpstr>
      <vt:lpstr>Zapf Dingbats</vt:lpstr>
      <vt:lpstr>Arial</vt:lpstr>
      <vt:lpstr>Default Design</vt:lpstr>
      <vt:lpstr>Equation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Maryland</Company>
  <LinksUpToDate>false</LinksUpToDate>
  <SharedDoc>false</SharedDoc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11372</cp:revision>
  <dcterms:created xsi:type="dcterms:W3CDTF">2012-08-31T06:36:49Z</dcterms:created>
  <dcterms:modified xsi:type="dcterms:W3CDTF">2017-02-14T03:48:36Z</dcterms:modified>
</cp:coreProperties>
</file>